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9" r:id="rId2"/>
    <p:sldId id="260" r:id="rId3"/>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F7B9E"/>
    <a:srgbClr val="D7D7D7"/>
    <a:srgbClr val="C2728E"/>
    <a:srgbClr val="DC799C"/>
    <a:srgbClr val="A7DCE3"/>
    <a:srgbClr val="E29446"/>
    <a:srgbClr val="E7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4" autoAdjust="0"/>
    <p:restoredTop sz="94660"/>
  </p:normalViewPr>
  <p:slideViewPr>
    <p:cSldViewPr snapToGrid="0">
      <p:cViewPr>
        <p:scale>
          <a:sx n="98" d="100"/>
          <a:sy n="98" d="100"/>
        </p:scale>
        <p:origin x="2712" y="-144"/>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2F217960-A443-4361-9017-B0AE2EAE5E13}" type="datetimeFigureOut">
              <a:rPr lang="es-ES" smtClean="0"/>
              <a:t>30/07/2024</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F24854E6-2700-447C-A317-375C4CAD0703}" type="slidenum">
              <a:rPr lang="es-ES" smtClean="0"/>
              <a:t>‹Nº›</a:t>
            </a:fld>
            <a:endParaRPr lang="es-ES"/>
          </a:p>
        </p:txBody>
      </p:sp>
    </p:spTree>
    <p:extLst>
      <p:ext uri="{BB962C8B-B14F-4D97-AF65-F5344CB8AC3E}">
        <p14:creationId xmlns:p14="http://schemas.microsoft.com/office/powerpoint/2010/main" val="37581087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2F217960-A443-4361-9017-B0AE2EAE5E13}" type="datetimeFigureOut">
              <a:rPr lang="es-ES" smtClean="0"/>
              <a:t>30/07/2024</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F24854E6-2700-447C-A317-375C4CAD0703}" type="slidenum">
              <a:rPr lang="es-ES" smtClean="0"/>
              <a:t>‹Nº›</a:t>
            </a:fld>
            <a:endParaRPr lang="es-ES"/>
          </a:p>
        </p:txBody>
      </p:sp>
    </p:spTree>
    <p:extLst>
      <p:ext uri="{BB962C8B-B14F-4D97-AF65-F5344CB8AC3E}">
        <p14:creationId xmlns:p14="http://schemas.microsoft.com/office/powerpoint/2010/main" val="9355648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2F217960-A443-4361-9017-B0AE2EAE5E13}" type="datetimeFigureOut">
              <a:rPr lang="es-ES" smtClean="0"/>
              <a:t>30/07/2024</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F24854E6-2700-447C-A317-375C4CAD0703}" type="slidenum">
              <a:rPr lang="es-ES" smtClean="0"/>
              <a:t>‹Nº›</a:t>
            </a:fld>
            <a:endParaRPr lang="es-ES"/>
          </a:p>
        </p:txBody>
      </p:sp>
    </p:spTree>
    <p:extLst>
      <p:ext uri="{BB962C8B-B14F-4D97-AF65-F5344CB8AC3E}">
        <p14:creationId xmlns:p14="http://schemas.microsoft.com/office/powerpoint/2010/main" val="1706730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2F217960-A443-4361-9017-B0AE2EAE5E13}" type="datetimeFigureOut">
              <a:rPr lang="es-ES" smtClean="0"/>
              <a:t>30/07/2024</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F24854E6-2700-447C-A317-375C4CAD0703}" type="slidenum">
              <a:rPr lang="es-ES" smtClean="0"/>
              <a:t>‹Nº›</a:t>
            </a:fld>
            <a:endParaRPr lang="es-ES"/>
          </a:p>
        </p:txBody>
      </p:sp>
    </p:spTree>
    <p:extLst>
      <p:ext uri="{BB962C8B-B14F-4D97-AF65-F5344CB8AC3E}">
        <p14:creationId xmlns:p14="http://schemas.microsoft.com/office/powerpoint/2010/main" val="13189094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2F217960-A443-4361-9017-B0AE2EAE5E13}" type="datetimeFigureOut">
              <a:rPr lang="es-ES" smtClean="0"/>
              <a:t>30/07/2024</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F24854E6-2700-447C-A317-375C4CAD0703}" type="slidenum">
              <a:rPr lang="es-ES" smtClean="0"/>
              <a:t>‹Nº›</a:t>
            </a:fld>
            <a:endParaRPr lang="es-ES"/>
          </a:p>
        </p:txBody>
      </p:sp>
    </p:spTree>
    <p:extLst>
      <p:ext uri="{BB962C8B-B14F-4D97-AF65-F5344CB8AC3E}">
        <p14:creationId xmlns:p14="http://schemas.microsoft.com/office/powerpoint/2010/main" val="24682443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2F217960-A443-4361-9017-B0AE2EAE5E13}" type="datetimeFigureOut">
              <a:rPr lang="es-ES" smtClean="0"/>
              <a:t>30/07/2024</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F24854E6-2700-447C-A317-375C4CAD0703}" type="slidenum">
              <a:rPr lang="es-ES" smtClean="0"/>
              <a:t>‹Nº›</a:t>
            </a:fld>
            <a:endParaRPr lang="es-ES"/>
          </a:p>
        </p:txBody>
      </p:sp>
    </p:spTree>
    <p:extLst>
      <p:ext uri="{BB962C8B-B14F-4D97-AF65-F5344CB8AC3E}">
        <p14:creationId xmlns:p14="http://schemas.microsoft.com/office/powerpoint/2010/main" val="29189290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los estilos de texto del patrón</a:t>
            </a:r>
          </a:p>
        </p:txBody>
      </p:sp>
      <p:sp>
        <p:nvSpPr>
          <p:cNvPr id="4" name="Content Placeholder 3"/>
          <p:cNvSpPr>
            <a:spLocks noGrp="1"/>
          </p:cNvSpPr>
          <p:nvPr>
            <p:ph sz="half" idx="2"/>
          </p:nvPr>
        </p:nvSpPr>
        <p:spPr>
          <a:xfrm>
            <a:off x="472381" y="3618442"/>
            <a:ext cx="2901255" cy="5322183"/>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los estilos de texto del patrón</a:t>
            </a:r>
          </a:p>
        </p:txBody>
      </p:sp>
      <p:sp>
        <p:nvSpPr>
          <p:cNvPr id="6" name="Content Placeholder 5"/>
          <p:cNvSpPr>
            <a:spLocks noGrp="1"/>
          </p:cNvSpPr>
          <p:nvPr>
            <p:ph sz="quarter" idx="4"/>
          </p:nvPr>
        </p:nvSpPr>
        <p:spPr>
          <a:xfrm>
            <a:off x="3471863" y="3618442"/>
            <a:ext cx="2915543" cy="5322183"/>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2F217960-A443-4361-9017-B0AE2EAE5E13}" type="datetimeFigureOut">
              <a:rPr lang="es-ES" smtClean="0"/>
              <a:t>30/07/2024</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F24854E6-2700-447C-A317-375C4CAD0703}" type="slidenum">
              <a:rPr lang="es-ES" smtClean="0"/>
              <a:t>‹Nº›</a:t>
            </a:fld>
            <a:endParaRPr lang="es-ES"/>
          </a:p>
        </p:txBody>
      </p:sp>
    </p:spTree>
    <p:extLst>
      <p:ext uri="{BB962C8B-B14F-4D97-AF65-F5344CB8AC3E}">
        <p14:creationId xmlns:p14="http://schemas.microsoft.com/office/powerpoint/2010/main" val="3639735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2F217960-A443-4361-9017-B0AE2EAE5E13}" type="datetimeFigureOut">
              <a:rPr lang="es-ES" smtClean="0"/>
              <a:t>30/07/2024</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F24854E6-2700-447C-A317-375C4CAD0703}" type="slidenum">
              <a:rPr lang="es-ES" smtClean="0"/>
              <a:t>‹Nº›</a:t>
            </a:fld>
            <a:endParaRPr lang="es-ES"/>
          </a:p>
        </p:txBody>
      </p:sp>
    </p:spTree>
    <p:extLst>
      <p:ext uri="{BB962C8B-B14F-4D97-AF65-F5344CB8AC3E}">
        <p14:creationId xmlns:p14="http://schemas.microsoft.com/office/powerpoint/2010/main" val="915526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217960-A443-4361-9017-B0AE2EAE5E13}" type="datetimeFigureOut">
              <a:rPr lang="es-ES" smtClean="0"/>
              <a:t>30/07/2024</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F24854E6-2700-447C-A317-375C4CAD0703}" type="slidenum">
              <a:rPr lang="es-ES" smtClean="0"/>
              <a:t>‹Nº›</a:t>
            </a:fld>
            <a:endParaRPr lang="es-ES"/>
          </a:p>
        </p:txBody>
      </p:sp>
    </p:spTree>
    <p:extLst>
      <p:ext uri="{BB962C8B-B14F-4D97-AF65-F5344CB8AC3E}">
        <p14:creationId xmlns:p14="http://schemas.microsoft.com/office/powerpoint/2010/main" val="1362147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2F217960-A443-4361-9017-B0AE2EAE5E13}" type="datetimeFigureOut">
              <a:rPr lang="es-ES" smtClean="0"/>
              <a:t>30/07/2024</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F24854E6-2700-447C-A317-375C4CAD0703}" type="slidenum">
              <a:rPr lang="es-ES" smtClean="0"/>
              <a:t>‹Nº›</a:t>
            </a:fld>
            <a:endParaRPr lang="es-ES"/>
          </a:p>
        </p:txBody>
      </p:sp>
    </p:spTree>
    <p:extLst>
      <p:ext uri="{BB962C8B-B14F-4D97-AF65-F5344CB8AC3E}">
        <p14:creationId xmlns:p14="http://schemas.microsoft.com/office/powerpoint/2010/main" val="32250120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2F217960-A443-4361-9017-B0AE2EAE5E13}" type="datetimeFigureOut">
              <a:rPr lang="es-ES" smtClean="0"/>
              <a:t>30/07/2024</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F24854E6-2700-447C-A317-375C4CAD0703}" type="slidenum">
              <a:rPr lang="es-ES" smtClean="0"/>
              <a:t>‹Nº›</a:t>
            </a:fld>
            <a:endParaRPr lang="es-ES"/>
          </a:p>
        </p:txBody>
      </p:sp>
    </p:spTree>
    <p:extLst>
      <p:ext uri="{BB962C8B-B14F-4D97-AF65-F5344CB8AC3E}">
        <p14:creationId xmlns:p14="http://schemas.microsoft.com/office/powerpoint/2010/main" val="1459347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2F217960-A443-4361-9017-B0AE2EAE5E13}" type="datetimeFigureOut">
              <a:rPr lang="es-ES" smtClean="0"/>
              <a:t>30/07/2024</a:t>
            </a:fld>
            <a:endParaRPr lang="es-E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s-E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F24854E6-2700-447C-A317-375C4CAD0703}" type="slidenum">
              <a:rPr lang="es-ES" smtClean="0"/>
              <a:t>‹Nº›</a:t>
            </a:fld>
            <a:endParaRPr lang="es-ES"/>
          </a:p>
        </p:txBody>
      </p:sp>
    </p:spTree>
    <p:extLst>
      <p:ext uri="{BB962C8B-B14F-4D97-AF65-F5344CB8AC3E}">
        <p14:creationId xmlns:p14="http://schemas.microsoft.com/office/powerpoint/2010/main" val="9179526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Imagen 28">
            <a:extLst>
              <a:ext uri="{FF2B5EF4-FFF2-40B4-BE49-F238E27FC236}">
                <a16:creationId xmlns:a16="http://schemas.microsoft.com/office/drawing/2014/main" id="{95B362D6-E5DE-4F07-8646-9F0112DC2BC1}"/>
              </a:ext>
            </a:extLst>
          </p:cNvPr>
          <p:cNvPicPr>
            <a:picLocks noChangeAspect="1"/>
          </p:cNvPicPr>
          <p:nvPr/>
        </p:nvPicPr>
        <p:blipFill rotWithShape="1">
          <a:blip r:embed="rId2"/>
          <a:srcRect t="14222" b="16049"/>
          <a:stretch/>
        </p:blipFill>
        <p:spPr>
          <a:xfrm>
            <a:off x="3863994" y="4644641"/>
            <a:ext cx="2616594" cy="2088037"/>
          </a:xfrm>
          <a:prstGeom prst="rect">
            <a:avLst/>
          </a:prstGeom>
        </p:spPr>
      </p:pic>
      <p:sp>
        <p:nvSpPr>
          <p:cNvPr id="2" name="Rectángulo 1">
            <a:extLst>
              <a:ext uri="{FF2B5EF4-FFF2-40B4-BE49-F238E27FC236}">
                <a16:creationId xmlns:a16="http://schemas.microsoft.com/office/drawing/2014/main" id="{B993A9E2-927B-4B22-A4B4-5451D7EB1D3C}"/>
              </a:ext>
            </a:extLst>
          </p:cNvPr>
          <p:cNvSpPr/>
          <p:nvPr/>
        </p:nvSpPr>
        <p:spPr>
          <a:xfrm>
            <a:off x="961919" y="4408267"/>
            <a:ext cx="2707656" cy="5497733"/>
          </a:xfrm>
          <a:prstGeom prst="rect">
            <a:avLst/>
          </a:prstGeom>
          <a:solidFill>
            <a:srgbClr val="E7E6E6"/>
          </a:solidFill>
          <a:ln>
            <a:solidFill>
              <a:srgbClr val="E7E6E6"/>
            </a:solid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 name="Imagen 3">
            <a:extLst>
              <a:ext uri="{FF2B5EF4-FFF2-40B4-BE49-F238E27FC236}">
                <a16:creationId xmlns:a16="http://schemas.microsoft.com/office/drawing/2014/main" id="{1736E7E3-55C3-4532-BBB0-6B659B0B094A}"/>
              </a:ext>
            </a:extLst>
          </p:cNvPr>
          <p:cNvPicPr>
            <a:picLocks noChangeAspect="1"/>
          </p:cNvPicPr>
          <p:nvPr/>
        </p:nvPicPr>
        <p:blipFill>
          <a:blip r:embed="rId3"/>
          <a:stretch>
            <a:fillRect/>
          </a:stretch>
        </p:blipFill>
        <p:spPr>
          <a:xfrm>
            <a:off x="5441974" y="267379"/>
            <a:ext cx="1103760" cy="414474"/>
          </a:xfrm>
          <a:prstGeom prst="rect">
            <a:avLst/>
          </a:prstGeom>
        </p:spPr>
      </p:pic>
      <p:sp>
        <p:nvSpPr>
          <p:cNvPr id="9" name="CuadroTexto 8">
            <a:extLst>
              <a:ext uri="{FF2B5EF4-FFF2-40B4-BE49-F238E27FC236}">
                <a16:creationId xmlns:a16="http://schemas.microsoft.com/office/drawing/2014/main" id="{80536030-36E6-47AD-B2CF-24A1C1D45EEC}"/>
              </a:ext>
            </a:extLst>
          </p:cNvPr>
          <p:cNvSpPr txBox="1"/>
          <p:nvPr/>
        </p:nvSpPr>
        <p:spPr>
          <a:xfrm>
            <a:off x="961919" y="615377"/>
            <a:ext cx="4030453"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err="1">
                <a:ln>
                  <a:noFill/>
                </a:ln>
                <a:solidFill>
                  <a:prstClr val="black"/>
                </a:solidFill>
                <a:effectLst/>
                <a:uLnTx/>
                <a:uFillTx/>
                <a:latin typeface="Calibri" panose="020F0502020204030204"/>
                <a:ea typeface="+mn-ea"/>
                <a:cs typeface="+mn-cs"/>
              </a:rPr>
              <a:t>Astaxantin</a:t>
            </a:r>
            <a:r>
              <a:rPr lang="es-ES" sz="2400" dirty="0">
                <a:solidFill>
                  <a:prstClr val="black"/>
                </a:solidFill>
                <a:latin typeface="Calibri" panose="020F0502020204030204"/>
              </a:rPr>
              <a:t>a</a:t>
            </a:r>
            <a:endParaRPr kumimoji="0" lang="es-E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ángulo 5">
            <a:extLst>
              <a:ext uri="{FF2B5EF4-FFF2-40B4-BE49-F238E27FC236}">
                <a16:creationId xmlns:a16="http://schemas.microsoft.com/office/drawing/2014/main" id="{5A6C2F6D-200E-46A9-AD32-3B0B013FF8ED}"/>
              </a:ext>
            </a:extLst>
          </p:cNvPr>
          <p:cNvSpPr/>
          <p:nvPr/>
        </p:nvSpPr>
        <p:spPr>
          <a:xfrm>
            <a:off x="-40964" y="4089"/>
            <a:ext cx="857249" cy="9906000"/>
          </a:xfrm>
          <a:prstGeom prst="rect">
            <a:avLst/>
          </a:prstGeom>
          <a:gradFill flip="none" rotWithShape="1">
            <a:gsLst>
              <a:gs pos="0">
                <a:srgbClr val="F090B2">
                  <a:shade val="30000"/>
                  <a:satMod val="115000"/>
                  <a:alpha val="74000"/>
                </a:srgbClr>
              </a:gs>
              <a:gs pos="50000">
                <a:srgbClr val="F090B2">
                  <a:shade val="67500"/>
                  <a:satMod val="115000"/>
                </a:srgbClr>
              </a:gs>
              <a:gs pos="100000">
                <a:srgbClr val="F090B2">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CuadroTexto 9">
            <a:extLst>
              <a:ext uri="{FF2B5EF4-FFF2-40B4-BE49-F238E27FC236}">
                <a16:creationId xmlns:a16="http://schemas.microsoft.com/office/drawing/2014/main" id="{DD552A45-B361-4CCD-B5DD-38C3050FABCF}"/>
              </a:ext>
            </a:extLst>
          </p:cNvPr>
          <p:cNvSpPr txBox="1"/>
          <p:nvPr/>
        </p:nvSpPr>
        <p:spPr>
          <a:xfrm>
            <a:off x="973389" y="4493981"/>
            <a:ext cx="2696186" cy="3368871"/>
          </a:xfrm>
          <a:prstGeom prst="rect">
            <a:avLst/>
          </a:prstGeom>
          <a:noFill/>
        </p:spPr>
        <p:txBody>
          <a:bodyPr wrap="square" rtlCol="0">
            <a:spAutoFit/>
          </a:bodyPr>
          <a:lstStyle/>
          <a:p>
            <a:pPr lvl="0" algn="just">
              <a:lnSpc>
                <a:spcPct val="107000"/>
              </a:lnSpc>
              <a:spcAft>
                <a:spcPts val="800"/>
              </a:spcAft>
              <a:defRPr/>
            </a:pPr>
            <a:r>
              <a:rPr lang="es-ES" sz="1100" dirty="0">
                <a:solidFill>
                  <a:prstClr val="black"/>
                </a:solidFill>
              </a:rPr>
              <a:t>En un estudio llevado a cabo por </a:t>
            </a:r>
            <a:r>
              <a:rPr lang="es-ES" sz="1100" dirty="0" err="1">
                <a:solidFill>
                  <a:prstClr val="black"/>
                </a:solidFill>
              </a:rPr>
              <a:t>Tominaga</a:t>
            </a:r>
            <a:r>
              <a:rPr lang="es-ES" sz="1100" dirty="0">
                <a:solidFill>
                  <a:prstClr val="black"/>
                </a:solidFill>
              </a:rPr>
              <a:t> et al. se investigó el efecto de la </a:t>
            </a:r>
            <a:r>
              <a:rPr lang="es-ES" sz="1100" dirty="0" err="1">
                <a:solidFill>
                  <a:prstClr val="black"/>
                </a:solidFill>
              </a:rPr>
              <a:t>Astaxantina</a:t>
            </a:r>
            <a:r>
              <a:rPr lang="es-ES" sz="1100" dirty="0">
                <a:solidFill>
                  <a:prstClr val="black"/>
                </a:solidFill>
              </a:rPr>
              <a:t> sobre las </a:t>
            </a:r>
            <a:r>
              <a:rPr lang="es-ES" sz="1100" b="1" dirty="0">
                <a:solidFill>
                  <a:prstClr val="black"/>
                </a:solidFill>
              </a:rPr>
              <a:t>arrugas y la elasticidad de la piel</a:t>
            </a:r>
            <a:r>
              <a:rPr lang="es-ES" sz="1100" dirty="0">
                <a:solidFill>
                  <a:prstClr val="black"/>
                </a:solidFill>
              </a:rPr>
              <a:t>. 28 mujeres (20-55 años) recibieron un suplemento dietético y un producto tópico que contenía </a:t>
            </a:r>
            <a:r>
              <a:rPr lang="es-ES" sz="1100" dirty="0" err="1">
                <a:solidFill>
                  <a:prstClr val="black"/>
                </a:solidFill>
              </a:rPr>
              <a:t>Astaxantina</a:t>
            </a:r>
            <a:r>
              <a:rPr lang="es-ES" sz="1100" dirty="0">
                <a:solidFill>
                  <a:prstClr val="black"/>
                </a:solidFill>
              </a:rPr>
              <a:t> durante 8 semanas. Los resultados indicaron una reducción significativa en la profundidad de las arrugas finas y en forma de línea del sujeto (Fig. 1).</a:t>
            </a:r>
          </a:p>
          <a:p>
            <a:pPr algn="just">
              <a:lnSpc>
                <a:spcPct val="107000"/>
              </a:lnSpc>
              <a:spcAft>
                <a:spcPts val="800"/>
              </a:spcAft>
              <a:defRPr/>
            </a:pPr>
            <a:r>
              <a:rPr lang="es-ES" sz="1100" dirty="0"/>
              <a:t>También es eficaz contra el </a:t>
            </a:r>
            <a:r>
              <a:rPr lang="es-ES" sz="1100" b="1" dirty="0"/>
              <a:t>estrés oxidativo inducido por rayos UVA en </a:t>
            </a:r>
            <a:r>
              <a:rPr lang="es-ES" sz="1100" dirty="0"/>
              <a:t>fibroblastos dérmicos humanos. Esta sustancia a demostrado ser más eficaz que el betacaroteno y la </a:t>
            </a:r>
            <a:r>
              <a:rPr lang="es-ES" sz="1100" dirty="0" err="1"/>
              <a:t>cantaxantina</a:t>
            </a:r>
            <a:r>
              <a:rPr lang="es-ES" sz="1100" dirty="0"/>
              <a:t> como fotoprotector.</a:t>
            </a:r>
          </a:p>
          <a:p>
            <a:pPr lvl="0" algn="just">
              <a:lnSpc>
                <a:spcPct val="107000"/>
              </a:lnSpc>
              <a:spcAft>
                <a:spcPts val="800"/>
              </a:spcAft>
              <a:defRPr/>
            </a:pPr>
            <a:endParaRPr lang="es-ES" sz="1100" dirty="0">
              <a:solidFill>
                <a:prstClr val="black"/>
              </a:solidFill>
            </a:endParaRPr>
          </a:p>
        </p:txBody>
      </p:sp>
      <p:sp>
        <p:nvSpPr>
          <p:cNvPr id="3" name="CuadroTexto 2">
            <a:extLst>
              <a:ext uri="{FF2B5EF4-FFF2-40B4-BE49-F238E27FC236}">
                <a16:creationId xmlns:a16="http://schemas.microsoft.com/office/drawing/2014/main" id="{30A1CF87-2DB1-4B20-A69F-09002366403C}"/>
              </a:ext>
            </a:extLst>
          </p:cNvPr>
          <p:cNvSpPr txBox="1"/>
          <p:nvPr/>
        </p:nvSpPr>
        <p:spPr>
          <a:xfrm>
            <a:off x="3863994" y="1227702"/>
            <a:ext cx="2680452" cy="3266279"/>
          </a:xfrm>
          <a:prstGeom prst="rect">
            <a:avLst/>
          </a:prstGeom>
          <a:noFill/>
        </p:spPr>
        <p:txBody>
          <a:bodyPr wrap="square" rtlCol="0">
            <a:spAutoFit/>
          </a:bodyPr>
          <a:lstStyle/>
          <a:p>
            <a:pPr lvl="0" algn="just">
              <a:lnSpc>
                <a:spcPct val="107000"/>
              </a:lnSpc>
              <a:spcAft>
                <a:spcPts val="800"/>
              </a:spcAft>
              <a:defRPr/>
            </a:pPr>
            <a:r>
              <a:rPr lang="es-ES" sz="1100" dirty="0">
                <a:solidFill>
                  <a:prstClr val="black"/>
                </a:solidFill>
              </a:rPr>
              <a:t>La </a:t>
            </a:r>
            <a:r>
              <a:rPr lang="es-ES" sz="1100" dirty="0" err="1">
                <a:solidFill>
                  <a:prstClr val="black"/>
                </a:solidFill>
              </a:rPr>
              <a:t>Astaxantina</a:t>
            </a:r>
            <a:r>
              <a:rPr lang="es-ES" sz="1100" dirty="0">
                <a:solidFill>
                  <a:prstClr val="black"/>
                </a:solidFill>
              </a:rPr>
              <a:t> es un carotenoide natural derivado de la microalga </a:t>
            </a:r>
            <a:r>
              <a:rPr lang="es-ES" sz="1100" dirty="0" err="1">
                <a:solidFill>
                  <a:prstClr val="black"/>
                </a:solidFill>
              </a:rPr>
              <a:t>Haematococcus</a:t>
            </a:r>
            <a:r>
              <a:rPr lang="es-ES" sz="1100" dirty="0">
                <a:solidFill>
                  <a:prstClr val="black"/>
                </a:solidFill>
              </a:rPr>
              <a:t> </a:t>
            </a:r>
            <a:r>
              <a:rPr lang="es-ES" sz="1100" dirty="0" err="1">
                <a:solidFill>
                  <a:prstClr val="black"/>
                </a:solidFill>
              </a:rPr>
              <a:t>pluvialis</a:t>
            </a:r>
            <a:r>
              <a:rPr lang="es-ES" sz="1100" dirty="0">
                <a:solidFill>
                  <a:prstClr val="black"/>
                </a:solidFill>
              </a:rPr>
              <a:t>, se trata de uno de los </a:t>
            </a:r>
            <a:r>
              <a:rPr lang="es-ES" sz="1100" b="1" dirty="0">
                <a:solidFill>
                  <a:prstClr val="black"/>
                </a:solidFill>
              </a:rPr>
              <a:t>antioxidantes naturales</a:t>
            </a:r>
            <a:r>
              <a:rPr lang="es-ES" sz="1100" dirty="0">
                <a:solidFill>
                  <a:prstClr val="black"/>
                </a:solidFill>
              </a:rPr>
              <a:t> más eficaces, presentando también potentes </a:t>
            </a:r>
            <a:r>
              <a:rPr lang="es-ES" sz="1100" b="1" dirty="0">
                <a:solidFill>
                  <a:prstClr val="black"/>
                </a:solidFill>
              </a:rPr>
              <a:t>propiedades antiinflamatorias y </a:t>
            </a:r>
            <a:r>
              <a:rPr lang="es-ES" sz="1100" b="1" dirty="0" err="1">
                <a:solidFill>
                  <a:prstClr val="black"/>
                </a:solidFill>
              </a:rPr>
              <a:t>antiaging</a:t>
            </a:r>
            <a:r>
              <a:rPr lang="es-ES" sz="1100" b="1" dirty="0">
                <a:solidFill>
                  <a:prstClr val="black"/>
                </a:solidFill>
              </a:rPr>
              <a:t>.</a:t>
            </a:r>
          </a:p>
          <a:p>
            <a:pPr lvl="0" algn="just">
              <a:lnSpc>
                <a:spcPct val="107000"/>
              </a:lnSpc>
              <a:spcAft>
                <a:spcPts val="800"/>
              </a:spcAft>
              <a:defRPr/>
            </a:pPr>
            <a:r>
              <a:rPr lang="es-ES" sz="1100" dirty="0">
                <a:solidFill>
                  <a:prstClr val="black"/>
                </a:solidFill>
              </a:rPr>
              <a:t> La </a:t>
            </a:r>
            <a:r>
              <a:rPr lang="es-ES" sz="1100" b="1" dirty="0">
                <a:solidFill>
                  <a:prstClr val="black"/>
                </a:solidFill>
              </a:rPr>
              <a:t>ventaja de la </a:t>
            </a:r>
            <a:r>
              <a:rPr lang="es-ES" sz="1100" b="1" dirty="0" err="1">
                <a:solidFill>
                  <a:prstClr val="black"/>
                </a:solidFill>
              </a:rPr>
              <a:t>Astaxantina</a:t>
            </a:r>
            <a:r>
              <a:rPr lang="es-ES" sz="1100" b="1" dirty="0">
                <a:solidFill>
                  <a:prstClr val="black"/>
                </a:solidFill>
              </a:rPr>
              <a:t> </a:t>
            </a:r>
            <a:r>
              <a:rPr lang="es-ES" sz="1100" dirty="0">
                <a:solidFill>
                  <a:prstClr val="black"/>
                </a:solidFill>
              </a:rPr>
              <a:t>sobre otros antioxidantes es su capacidad para atravesar toda la bicapa lipídica de la membrana celular, proporcionando así una protección superior de adentro hacia afuera. Este es un aspecto vital del poder antienvejecimiento de la </a:t>
            </a:r>
            <a:r>
              <a:rPr lang="es-ES" sz="1100" dirty="0" err="1">
                <a:solidFill>
                  <a:prstClr val="black"/>
                </a:solidFill>
              </a:rPr>
              <a:t>Astaxantina</a:t>
            </a:r>
            <a:r>
              <a:rPr lang="es-ES" sz="1100" dirty="0">
                <a:solidFill>
                  <a:prstClr val="black"/>
                </a:solidFill>
              </a:rPr>
              <a:t> natural, ya que brinda protección a las diferentes capas de la piel; desde la superficie visible hasta las delicadas capas profundas donde se forma la piel nueva.</a:t>
            </a:r>
          </a:p>
        </p:txBody>
      </p:sp>
      <p:sp>
        <p:nvSpPr>
          <p:cNvPr id="15" name="Rectángulo 14">
            <a:extLst>
              <a:ext uri="{FF2B5EF4-FFF2-40B4-BE49-F238E27FC236}">
                <a16:creationId xmlns:a16="http://schemas.microsoft.com/office/drawing/2014/main" id="{30EC0F9E-EE19-4543-A207-3C84695D3BB7}"/>
              </a:ext>
            </a:extLst>
          </p:cNvPr>
          <p:cNvSpPr/>
          <p:nvPr/>
        </p:nvSpPr>
        <p:spPr>
          <a:xfrm>
            <a:off x="3669575" y="8221089"/>
            <a:ext cx="2993643" cy="5262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1" name="CuadroTexto 30">
            <a:extLst>
              <a:ext uri="{FF2B5EF4-FFF2-40B4-BE49-F238E27FC236}">
                <a16:creationId xmlns:a16="http://schemas.microsoft.com/office/drawing/2014/main" id="{28C75714-8143-4F15-B181-D46BC5093487}"/>
              </a:ext>
            </a:extLst>
          </p:cNvPr>
          <p:cNvSpPr txBox="1"/>
          <p:nvPr/>
        </p:nvSpPr>
        <p:spPr>
          <a:xfrm>
            <a:off x="2119896" y="2408978"/>
            <a:ext cx="857249" cy="369332"/>
          </a:xfrm>
          <a:prstGeom prst="rect">
            <a:avLst/>
          </a:prstGeom>
          <a:noFill/>
        </p:spPr>
        <p:txBody>
          <a:bodyPr wrap="square" rtlCol="0">
            <a:spAutoFit/>
          </a:bodyPr>
          <a:lstStyle/>
          <a:p>
            <a:r>
              <a:rPr lang="es-ES" dirty="0"/>
              <a:t>foto</a:t>
            </a:r>
          </a:p>
        </p:txBody>
      </p:sp>
      <p:pic>
        <p:nvPicPr>
          <p:cNvPr id="7" name="Imagen 6">
            <a:extLst>
              <a:ext uri="{FF2B5EF4-FFF2-40B4-BE49-F238E27FC236}">
                <a16:creationId xmlns:a16="http://schemas.microsoft.com/office/drawing/2014/main" id="{7EE66364-1172-4388-BCA0-A80535CA8E6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9091" t="18189" r="18011" b="1653"/>
          <a:stretch/>
        </p:blipFill>
        <p:spPr>
          <a:xfrm>
            <a:off x="871538" y="1221992"/>
            <a:ext cx="2937203" cy="2911497"/>
          </a:xfrm>
          <a:prstGeom prst="rect">
            <a:avLst/>
          </a:prstGeom>
          <a:effectLst>
            <a:softEdge rad="127000"/>
          </a:effectLst>
        </p:spPr>
      </p:pic>
      <p:sp>
        <p:nvSpPr>
          <p:cNvPr id="5" name="4 Rectángulo"/>
          <p:cNvSpPr/>
          <p:nvPr/>
        </p:nvSpPr>
        <p:spPr>
          <a:xfrm>
            <a:off x="973389" y="7589205"/>
            <a:ext cx="2667795" cy="2123658"/>
          </a:xfrm>
          <a:prstGeom prst="rect">
            <a:avLst/>
          </a:prstGeom>
        </p:spPr>
        <p:txBody>
          <a:bodyPr wrap="square">
            <a:spAutoFit/>
          </a:bodyPr>
          <a:lstStyle/>
          <a:p>
            <a:pPr algn="just"/>
            <a:r>
              <a:rPr lang="es-ES" sz="1100" dirty="0"/>
              <a:t>Se ha demostrado que la </a:t>
            </a:r>
            <a:r>
              <a:rPr lang="es-ES" sz="1100" dirty="0" err="1"/>
              <a:t>Astaxantina</a:t>
            </a:r>
            <a:r>
              <a:rPr lang="es-ES" sz="1100" dirty="0"/>
              <a:t> natural ayuda a disminuir significativamente la expresión de </a:t>
            </a:r>
            <a:r>
              <a:rPr lang="es-ES" sz="1100" b="1" dirty="0"/>
              <a:t>marcadores y mediadores proinflamatorios</a:t>
            </a:r>
            <a:r>
              <a:rPr lang="es-ES" sz="1100" dirty="0"/>
              <a:t>, proporcionando así una cobertura para procesos inflamatorios crónicos. En un estudio se observó que tras 8 semanas de suplementación con 2mg / día de </a:t>
            </a:r>
            <a:r>
              <a:rPr lang="es-ES" sz="1100" dirty="0" err="1"/>
              <a:t>astaxantina</a:t>
            </a:r>
            <a:r>
              <a:rPr lang="es-ES" sz="1100" dirty="0"/>
              <a:t> natural se redujo significativamente la expresión de los proinflamatorios proteína marcadora C reactiva (Fig. 2).  </a:t>
            </a:r>
          </a:p>
        </p:txBody>
      </p:sp>
      <p:sp>
        <p:nvSpPr>
          <p:cNvPr id="8" name="7 Rectángulo"/>
          <p:cNvSpPr/>
          <p:nvPr/>
        </p:nvSpPr>
        <p:spPr>
          <a:xfrm>
            <a:off x="3752062" y="9172007"/>
            <a:ext cx="3010724" cy="507831"/>
          </a:xfrm>
          <a:prstGeom prst="rect">
            <a:avLst/>
          </a:prstGeom>
        </p:spPr>
        <p:txBody>
          <a:bodyPr wrap="square">
            <a:spAutoFit/>
          </a:bodyPr>
          <a:lstStyle/>
          <a:p>
            <a:r>
              <a:rPr lang="es-ES" sz="900" b="1" dirty="0" err="1"/>
              <a:t>Fig</a:t>
            </a:r>
            <a:r>
              <a:rPr lang="es-ES" sz="900" b="1" dirty="0"/>
              <a:t> 2. </a:t>
            </a:r>
            <a:r>
              <a:rPr lang="es-ES" sz="900" dirty="0"/>
              <a:t>Efecto de </a:t>
            </a:r>
            <a:r>
              <a:rPr lang="es-ES" sz="900" dirty="0" err="1"/>
              <a:t>suplmentación</a:t>
            </a:r>
            <a:r>
              <a:rPr lang="es-ES" sz="900" dirty="0"/>
              <a:t> de </a:t>
            </a:r>
            <a:r>
              <a:rPr lang="es-ES" sz="900" dirty="0" err="1"/>
              <a:t>Astaxantina</a:t>
            </a:r>
            <a:r>
              <a:rPr lang="es-ES" sz="900" dirty="0"/>
              <a:t> sobre la expresión de la proteína marcadora C reactiva. Fuente: </a:t>
            </a:r>
            <a:r>
              <a:rPr lang="es-ES" sz="900" dirty="0" err="1"/>
              <a:t>Soon</a:t>
            </a:r>
            <a:r>
              <a:rPr lang="es-ES" sz="900" dirty="0"/>
              <a:t> Park et. al (2010)     </a:t>
            </a:r>
          </a:p>
        </p:txBody>
      </p:sp>
      <p:sp>
        <p:nvSpPr>
          <p:cNvPr id="11" name="CuadroTexto 10">
            <a:extLst>
              <a:ext uri="{FF2B5EF4-FFF2-40B4-BE49-F238E27FC236}">
                <a16:creationId xmlns:a16="http://schemas.microsoft.com/office/drawing/2014/main" id="{DDF2835D-EDF7-7188-714E-FA34A7BB4665}"/>
              </a:ext>
            </a:extLst>
          </p:cNvPr>
          <p:cNvSpPr txBox="1"/>
          <p:nvPr/>
        </p:nvSpPr>
        <p:spPr>
          <a:xfrm>
            <a:off x="3829404" y="6715137"/>
            <a:ext cx="2673984" cy="507831"/>
          </a:xfrm>
          <a:prstGeom prst="rect">
            <a:avLst/>
          </a:prstGeom>
          <a:noFill/>
          <a:ln>
            <a:noFill/>
          </a:ln>
        </p:spPr>
        <p:txBody>
          <a:bodyPr wrap="square" rtlCol="0">
            <a:spAutoFit/>
          </a:bodyPr>
          <a:lstStyle/>
          <a:p>
            <a:r>
              <a:rPr lang="es-ES" sz="900" b="1" dirty="0"/>
              <a:t>Fig.1. </a:t>
            </a:r>
            <a:r>
              <a:rPr lang="es-ES" sz="900" dirty="0"/>
              <a:t>Comparativa de la extensión de las arrugas antes y después del estudio. Fuente: </a:t>
            </a:r>
            <a:r>
              <a:rPr lang="es-ES" sz="900" dirty="0" err="1"/>
              <a:t>Tominaga</a:t>
            </a:r>
            <a:r>
              <a:rPr lang="es-ES" sz="900" dirty="0"/>
              <a:t> et. Al. (2015)</a:t>
            </a:r>
          </a:p>
        </p:txBody>
      </p:sp>
      <p:pic>
        <p:nvPicPr>
          <p:cNvPr id="14" name="Imagen 13" descr="Gráfico, Gráfico de barras&#10;&#10;Descripción generada automáticamente">
            <a:extLst>
              <a:ext uri="{FF2B5EF4-FFF2-40B4-BE49-F238E27FC236}">
                <a16:creationId xmlns:a16="http://schemas.microsoft.com/office/drawing/2014/main" id="{86F3D148-203B-6696-663A-E4CA16D88297}"/>
              </a:ext>
            </a:extLst>
          </p:cNvPr>
          <p:cNvPicPr>
            <a:picLocks noChangeAspect="1"/>
          </p:cNvPicPr>
          <p:nvPr/>
        </p:nvPicPr>
        <p:blipFill rotWithShape="1">
          <a:blip r:embed="rId5">
            <a:extLst>
              <a:ext uri="{28A0092B-C50C-407E-A947-70E740481C1C}">
                <a14:useLocalDpi xmlns:a14="http://schemas.microsoft.com/office/drawing/2010/main" val="0"/>
              </a:ext>
            </a:extLst>
          </a:blip>
          <a:srcRect l="4589" t="5726" r="4060" b="5156"/>
          <a:stretch/>
        </p:blipFill>
        <p:spPr>
          <a:xfrm>
            <a:off x="3792474" y="7222968"/>
            <a:ext cx="2682425" cy="1958312"/>
          </a:xfrm>
          <a:prstGeom prst="rect">
            <a:avLst/>
          </a:prstGeom>
        </p:spPr>
      </p:pic>
    </p:spTree>
    <p:extLst>
      <p:ext uri="{BB962C8B-B14F-4D97-AF65-F5344CB8AC3E}">
        <p14:creationId xmlns:p14="http://schemas.microsoft.com/office/powerpoint/2010/main" val="6006543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ángulo: esquinas redondeadas 33">
            <a:extLst>
              <a:ext uri="{FF2B5EF4-FFF2-40B4-BE49-F238E27FC236}">
                <a16:creationId xmlns:a16="http://schemas.microsoft.com/office/drawing/2014/main" id="{3ECC9309-EDDA-2242-9B27-EBC124094BE7}"/>
              </a:ext>
            </a:extLst>
          </p:cNvPr>
          <p:cNvSpPr/>
          <p:nvPr/>
        </p:nvSpPr>
        <p:spPr>
          <a:xfrm>
            <a:off x="2273748" y="8555758"/>
            <a:ext cx="3347087" cy="1200330"/>
          </a:xfrm>
          <a:prstGeom prst="roundRect">
            <a:avLst/>
          </a:prstGeom>
          <a:solidFill>
            <a:srgbClr val="E0457B"/>
          </a:solidFill>
          <a:ln>
            <a:solidFill>
              <a:srgbClr val="E045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 name="Rectángulo 1">
            <a:extLst>
              <a:ext uri="{FF2B5EF4-FFF2-40B4-BE49-F238E27FC236}">
                <a16:creationId xmlns:a16="http://schemas.microsoft.com/office/drawing/2014/main" id="{B993A9E2-927B-4B22-A4B4-5451D7EB1D3C}"/>
              </a:ext>
            </a:extLst>
          </p:cNvPr>
          <p:cNvSpPr/>
          <p:nvPr/>
        </p:nvSpPr>
        <p:spPr>
          <a:xfrm>
            <a:off x="857477" y="4874677"/>
            <a:ext cx="6000523" cy="1281037"/>
          </a:xfrm>
          <a:prstGeom prst="rect">
            <a:avLst/>
          </a:prstGeom>
          <a:solidFill>
            <a:srgbClr val="E7E6E6"/>
          </a:solidFill>
          <a:ln>
            <a:solidFill>
              <a:srgbClr val="E7E6E6"/>
            </a:solid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4" name="Imagen 3">
            <a:extLst>
              <a:ext uri="{FF2B5EF4-FFF2-40B4-BE49-F238E27FC236}">
                <a16:creationId xmlns:a16="http://schemas.microsoft.com/office/drawing/2014/main" id="{1736E7E3-55C3-4532-BBB0-6B659B0B094A}"/>
              </a:ext>
            </a:extLst>
          </p:cNvPr>
          <p:cNvPicPr>
            <a:picLocks noChangeAspect="1"/>
          </p:cNvPicPr>
          <p:nvPr/>
        </p:nvPicPr>
        <p:blipFill>
          <a:blip r:embed="rId2"/>
          <a:stretch>
            <a:fillRect/>
          </a:stretch>
        </p:blipFill>
        <p:spPr>
          <a:xfrm>
            <a:off x="5441974" y="267379"/>
            <a:ext cx="1103760" cy="414474"/>
          </a:xfrm>
          <a:prstGeom prst="rect">
            <a:avLst/>
          </a:prstGeom>
        </p:spPr>
      </p:pic>
      <p:sp>
        <p:nvSpPr>
          <p:cNvPr id="6" name="Rectángulo 5">
            <a:extLst>
              <a:ext uri="{FF2B5EF4-FFF2-40B4-BE49-F238E27FC236}">
                <a16:creationId xmlns:a16="http://schemas.microsoft.com/office/drawing/2014/main" id="{5A6C2F6D-200E-46A9-AD32-3B0B013FF8ED}"/>
              </a:ext>
            </a:extLst>
          </p:cNvPr>
          <p:cNvSpPr/>
          <p:nvPr/>
        </p:nvSpPr>
        <p:spPr>
          <a:xfrm>
            <a:off x="-19228" y="0"/>
            <a:ext cx="857249" cy="9906000"/>
          </a:xfrm>
          <a:prstGeom prst="rect">
            <a:avLst/>
          </a:prstGeom>
          <a:gradFill flip="none" rotWithShape="1">
            <a:gsLst>
              <a:gs pos="0">
                <a:srgbClr val="F090B2">
                  <a:shade val="30000"/>
                  <a:satMod val="115000"/>
                  <a:alpha val="74000"/>
                </a:srgbClr>
              </a:gs>
              <a:gs pos="50000">
                <a:srgbClr val="F090B2">
                  <a:shade val="67500"/>
                  <a:satMod val="115000"/>
                </a:srgbClr>
              </a:gs>
              <a:gs pos="100000">
                <a:srgbClr val="F090B2">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CuadroTexto 15">
            <a:extLst>
              <a:ext uri="{FF2B5EF4-FFF2-40B4-BE49-F238E27FC236}">
                <a16:creationId xmlns:a16="http://schemas.microsoft.com/office/drawing/2014/main" id="{3A4B1ADF-6EFE-4EB7-8B1E-3E65DD62DA44}"/>
              </a:ext>
            </a:extLst>
          </p:cNvPr>
          <p:cNvSpPr txBox="1"/>
          <p:nvPr/>
        </p:nvSpPr>
        <p:spPr>
          <a:xfrm>
            <a:off x="1049571" y="6847593"/>
            <a:ext cx="5409226" cy="1566967"/>
          </a:xfrm>
          <a:prstGeom prst="rect">
            <a:avLst/>
          </a:prstGeom>
          <a:noFill/>
        </p:spPr>
        <p:txBody>
          <a:bodyPr wrap="square" rtlCol="0">
            <a:spAutoFit/>
          </a:bodyPr>
          <a:lstStyle/>
          <a:p>
            <a:pPr lvl="0" algn="just">
              <a:lnSpc>
                <a:spcPct val="107000"/>
              </a:lnSpc>
              <a:defRPr/>
            </a:pPr>
            <a:r>
              <a:rPr lang="es-ES" sz="1000" dirty="0">
                <a:solidFill>
                  <a:prstClr val="black"/>
                </a:solidFill>
                <a:ea typeface="Calibri" panose="020F0502020204030204" pitchFamily="34" charset="0"/>
                <a:cs typeface="Times New Roman" panose="02020603050405020304" pitchFamily="18" charset="0"/>
              </a:rPr>
              <a:t>1. </a:t>
            </a:r>
            <a:r>
              <a:rPr lang="es-ES" sz="1000" dirty="0" err="1">
                <a:solidFill>
                  <a:prstClr val="black"/>
                </a:solidFill>
                <a:ea typeface="Calibri" panose="020F0502020204030204" pitchFamily="34" charset="0"/>
                <a:cs typeface="Times New Roman" panose="02020603050405020304" pitchFamily="18" charset="0"/>
              </a:rPr>
              <a:t>Tominaga</a:t>
            </a:r>
            <a:r>
              <a:rPr lang="es-ES" sz="1000" dirty="0">
                <a:solidFill>
                  <a:prstClr val="black"/>
                </a:solidFill>
                <a:ea typeface="Calibri" panose="020F0502020204030204" pitchFamily="34" charset="0"/>
                <a:cs typeface="Times New Roman" panose="02020603050405020304" pitchFamily="18" charset="0"/>
              </a:rPr>
              <a:t> K et al., (2012) “</a:t>
            </a:r>
            <a:r>
              <a:rPr lang="es-ES" sz="1000" dirty="0" err="1">
                <a:solidFill>
                  <a:prstClr val="black"/>
                </a:solidFill>
                <a:ea typeface="Calibri" panose="020F0502020204030204" pitchFamily="34" charset="0"/>
                <a:cs typeface="Times New Roman" panose="02020603050405020304" pitchFamily="18" charset="0"/>
              </a:rPr>
              <a:t>Cosmetic</a:t>
            </a:r>
            <a:r>
              <a:rPr lang="es-ES" sz="1000" dirty="0">
                <a:solidFill>
                  <a:prstClr val="black"/>
                </a:solidFill>
                <a:ea typeface="Calibri" panose="020F0502020204030204" pitchFamily="34" charset="0"/>
                <a:cs typeface="Times New Roman" panose="02020603050405020304" pitchFamily="18" charset="0"/>
              </a:rPr>
              <a:t> </a:t>
            </a:r>
            <a:r>
              <a:rPr lang="es-ES" sz="1000" dirty="0" err="1">
                <a:solidFill>
                  <a:prstClr val="black"/>
                </a:solidFill>
                <a:ea typeface="Calibri" panose="020F0502020204030204" pitchFamily="34" charset="0"/>
                <a:cs typeface="Times New Roman" panose="02020603050405020304" pitchFamily="18" charset="0"/>
              </a:rPr>
              <a:t>benefits</a:t>
            </a:r>
            <a:r>
              <a:rPr lang="es-ES" sz="1000" dirty="0">
                <a:solidFill>
                  <a:prstClr val="black"/>
                </a:solidFill>
                <a:ea typeface="Calibri" panose="020F0502020204030204" pitchFamily="34" charset="0"/>
                <a:cs typeface="Times New Roman" panose="02020603050405020304" pitchFamily="18" charset="0"/>
              </a:rPr>
              <a:t> </a:t>
            </a:r>
            <a:r>
              <a:rPr lang="es-ES" sz="1000" dirty="0" err="1">
                <a:solidFill>
                  <a:prstClr val="black"/>
                </a:solidFill>
                <a:ea typeface="Calibri" panose="020F0502020204030204" pitchFamily="34" charset="0"/>
                <a:cs typeface="Times New Roman" panose="02020603050405020304" pitchFamily="18" charset="0"/>
              </a:rPr>
              <a:t>of</a:t>
            </a:r>
            <a:r>
              <a:rPr lang="es-ES" sz="1000" dirty="0">
                <a:solidFill>
                  <a:prstClr val="black"/>
                </a:solidFill>
                <a:ea typeface="Calibri" panose="020F0502020204030204" pitchFamily="34" charset="0"/>
                <a:cs typeface="Times New Roman" panose="02020603050405020304" pitchFamily="18" charset="0"/>
              </a:rPr>
              <a:t> </a:t>
            </a:r>
            <a:r>
              <a:rPr lang="es-ES" sz="1000" dirty="0" err="1">
                <a:solidFill>
                  <a:prstClr val="black"/>
                </a:solidFill>
                <a:ea typeface="Calibri" panose="020F0502020204030204" pitchFamily="34" charset="0"/>
                <a:cs typeface="Times New Roman" panose="02020603050405020304" pitchFamily="18" charset="0"/>
              </a:rPr>
              <a:t>astaxanthinon</a:t>
            </a:r>
            <a:r>
              <a:rPr lang="es-ES" sz="1000" dirty="0">
                <a:solidFill>
                  <a:prstClr val="black"/>
                </a:solidFill>
                <a:ea typeface="Calibri" panose="020F0502020204030204" pitchFamily="34" charset="0"/>
                <a:cs typeface="Times New Roman" panose="02020603050405020304" pitchFamily="18" charset="0"/>
              </a:rPr>
              <a:t> human </a:t>
            </a:r>
            <a:r>
              <a:rPr lang="es-ES" sz="1000" dirty="0" err="1">
                <a:solidFill>
                  <a:prstClr val="black"/>
                </a:solidFill>
                <a:ea typeface="Calibri" panose="020F0502020204030204" pitchFamily="34" charset="0"/>
                <a:cs typeface="Times New Roman" panose="02020603050405020304" pitchFamily="18" charset="0"/>
              </a:rPr>
              <a:t>subjects</a:t>
            </a:r>
            <a:r>
              <a:rPr lang="es-ES" sz="1000" dirty="0">
                <a:solidFill>
                  <a:prstClr val="black"/>
                </a:solidFill>
                <a:ea typeface="Calibri" panose="020F0502020204030204" pitchFamily="34" charset="0"/>
                <a:cs typeface="Times New Roman" panose="02020603050405020304" pitchFamily="18" charset="0"/>
              </a:rPr>
              <a:t>”. </a:t>
            </a:r>
            <a:r>
              <a:rPr lang="es-ES" sz="1000" i="1" dirty="0">
                <a:solidFill>
                  <a:prstClr val="black"/>
                </a:solidFill>
                <a:ea typeface="Calibri" panose="020F0502020204030204" pitchFamily="34" charset="0"/>
                <a:cs typeface="Times New Roman" panose="02020603050405020304" pitchFamily="18" charset="0"/>
              </a:rPr>
              <a:t>Acta </a:t>
            </a:r>
            <a:r>
              <a:rPr lang="es-ES" sz="1000" i="1" dirty="0" err="1">
                <a:solidFill>
                  <a:prstClr val="black"/>
                </a:solidFill>
                <a:ea typeface="Calibri" panose="020F0502020204030204" pitchFamily="34" charset="0"/>
                <a:cs typeface="Times New Roman" panose="02020603050405020304" pitchFamily="18" charset="0"/>
              </a:rPr>
              <a:t>Biochim</a:t>
            </a:r>
            <a:r>
              <a:rPr lang="es-ES" sz="1000" i="1" dirty="0">
                <a:solidFill>
                  <a:prstClr val="black"/>
                </a:solidFill>
                <a:ea typeface="Calibri" panose="020F0502020204030204" pitchFamily="34" charset="0"/>
                <a:cs typeface="Times New Roman" panose="02020603050405020304" pitchFamily="18" charset="0"/>
              </a:rPr>
              <a:t> Pol. </a:t>
            </a:r>
            <a:r>
              <a:rPr lang="es-ES" sz="1000" dirty="0">
                <a:solidFill>
                  <a:prstClr val="black"/>
                </a:solidFill>
                <a:ea typeface="Calibri" panose="020F0502020204030204" pitchFamily="34" charset="0"/>
                <a:cs typeface="Times New Roman" panose="02020603050405020304" pitchFamily="18" charset="0"/>
              </a:rPr>
              <a:t>2012;59(1):43-7.</a:t>
            </a:r>
          </a:p>
          <a:p>
            <a:pPr lvl="0" algn="just">
              <a:lnSpc>
                <a:spcPct val="107000"/>
              </a:lnSpc>
              <a:defRPr/>
            </a:pPr>
            <a:r>
              <a:rPr lang="es-ES" sz="1000" dirty="0">
                <a:solidFill>
                  <a:prstClr val="black"/>
                </a:solidFill>
                <a:ea typeface="Calibri" panose="020F0502020204030204" pitchFamily="34" charset="0"/>
                <a:cs typeface="Times New Roman" panose="02020603050405020304" pitchFamily="18" charset="0"/>
              </a:rPr>
              <a:t>2. </a:t>
            </a:r>
            <a:r>
              <a:rPr lang="es-ES" sz="1000" dirty="0" err="1">
                <a:solidFill>
                  <a:prstClr val="black"/>
                </a:solidFill>
                <a:ea typeface="Calibri" panose="020F0502020204030204" pitchFamily="34" charset="0"/>
                <a:cs typeface="Times New Roman" panose="02020603050405020304" pitchFamily="18" charset="0"/>
              </a:rPr>
              <a:t>Suganuma</a:t>
            </a:r>
            <a:r>
              <a:rPr lang="es-ES" sz="1000" dirty="0">
                <a:solidFill>
                  <a:prstClr val="black"/>
                </a:solidFill>
                <a:ea typeface="Calibri" panose="020F0502020204030204" pitchFamily="34" charset="0"/>
                <a:cs typeface="Times New Roman" panose="02020603050405020304" pitchFamily="18" charset="0"/>
              </a:rPr>
              <a:t> K et al., (2012) “</a:t>
            </a:r>
            <a:r>
              <a:rPr lang="es-ES" sz="1000" dirty="0" err="1">
                <a:solidFill>
                  <a:prstClr val="black"/>
                </a:solidFill>
                <a:ea typeface="Calibri" panose="020F0502020204030204" pitchFamily="34" charset="0"/>
                <a:cs typeface="Times New Roman" panose="02020603050405020304" pitchFamily="18" charset="0"/>
              </a:rPr>
              <a:t>Anti-aging</a:t>
            </a:r>
            <a:r>
              <a:rPr lang="es-ES" sz="1000" dirty="0">
                <a:solidFill>
                  <a:prstClr val="black"/>
                </a:solidFill>
                <a:ea typeface="Calibri" panose="020F0502020204030204" pitchFamily="34" charset="0"/>
                <a:cs typeface="Times New Roman" panose="02020603050405020304" pitchFamily="18" charset="0"/>
              </a:rPr>
              <a:t> and </a:t>
            </a:r>
            <a:r>
              <a:rPr lang="es-ES" sz="1000" dirty="0" err="1">
                <a:solidFill>
                  <a:prstClr val="black"/>
                </a:solidFill>
                <a:ea typeface="Calibri" panose="020F0502020204030204" pitchFamily="34" charset="0"/>
                <a:cs typeface="Times New Roman" panose="02020603050405020304" pitchFamily="18" charset="0"/>
              </a:rPr>
              <a:t>functional</a:t>
            </a:r>
            <a:r>
              <a:rPr lang="es-ES" sz="1000" dirty="0">
                <a:solidFill>
                  <a:prstClr val="black"/>
                </a:solidFill>
                <a:ea typeface="Calibri" panose="020F0502020204030204" pitchFamily="34" charset="0"/>
                <a:cs typeface="Times New Roman" panose="02020603050405020304" pitchFamily="18" charset="0"/>
              </a:rPr>
              <a:t> </a:t>
            </a:r>
            <a:r>
              <a:rPr lang="es-ES" sz="1000" dirty="0" err="1">
                <a:solidFill>
                  <a:prstClr val="black"/>
                </a:solidFill>
                <a:ea typeface="Calibri" panose="020F0502020204030204" pitchFamily="34" charset="0"/>
                <a:cs typeface="Times New Roman" panose="02020603050405020304" pitchFamily="18" charset="0"/>
              </a:rPr>
              <a:t>improvement</a:t>
            </a:r>
            <a:r>
              <a:rPr lang="es-ES" sz="1000" dirty="0">
                <a:solidFill>
                  <a:prstClr val="black"/>
                </a:solidFill>
                <a:ea typeface="Calibri" panose="020F0502020204030204" pitchFamily="34" charset="0"/>
                <a:cs typeface="Times New Roman" panose="02020603050405020304" pitchFamily="18" charset="0"/>
              </a:rPr>
              <a:t> </a:t>
            </a:r>
            <a:r>
              <a:rPr lang="es-ES" sz="1000" dirty="0" err="1">
                <a:solidFill>
                  <a:prstClr val="black"/>
                </a:solidFill>
                <a:ea typeface="Calibri" panose="020F0502020204030204" pitchFamily="34" charset="0"/>
                <a:cs typeface="Times New Roman" panose="02020603050405020304" pitchFamily="18" charset="0"/>
              </a:rPr>
              <a:t>effects</a:t>
            </a:r>
            <a:r>
              <a:rPr lang="es-ES" sz="1000" dirty="0">
                <a:solidFill>
                  <a:prstClr val="black"/>
                </a:solidFill>
                <a:ea typeface="Calibri" panose="020F0502020204030204" pitchFamily="34" charset="0"/>
                <a:cs typeface="Times New Roman" panose="02020603050405020304" pitchFamily="18" charset="0"/>
              </a:rPr>
              <a:t> </a:t>
            </a:r>
            <a:r>
              <a:rPr lang="es-ES" sz="1000" dirty="0" err="1">
                <a:solidFill>
                  <a:prstClr val="black"/>
                </a:solidFill>
                <a:ea typeface="Calibri" panose="020F0502020204030204" pitchFamily="34" charset="0"/>
                <a:cs typeface="Times New Roman" panose="02020603050405020304" pitchFamily="18" charset="0"/>
              </a:rPr>
              <a:t>for</a:t>
            </a:r>
            <a:r>
              <a:rPr lang="es-ES" sz="1000" dirty="0">
                <a:solidFill>
                  <a:prstClr val="black"/>
                </a:solidFill>
                <a:ea typeface="Calibri" panose="020F0502020204030204" pitchFamily="34" charset="0"/>
                <a:cs typeface="Times New Roman" panose="02020603050405020304" pitchFamily="18" charset="0"/>
              </a:rPr>
              <a:t> </a:t>
            </a:r>
            <a:r>
              <a:rPr lang="es-ES" sz="1000" dirty="0" err="1">
                <a:solidFill>
                  <a:prstClr val="black"/>
                </a:solidFill>
                <a:ea typeface="Calibri" panose="020F0502020204030204" pitchFamily="34" charset="0"/>
                <a:cs typeface="Times New Roman" panose="02020603050405020304" pitchFamily="18" charset="0"/>
              </a:rPr>
              <a:t>the</a:t>
            </a:r>
            <a:r>
              <a:rPr lang="es-ES" sz="1000" dirty="0">
                <a:solidFill>
                  <a:prstClr val="black"/>
                </a:solidFill>
                <a:ea typeface="Calibri" panose="020F0502020204030204" pitchFamily="34" charset="0"/>
                <a:cs typeface="Times New Roman" panose="02020603050405020304" pitchFamily="18" charset="0"/>
              </a:rPr>
              <a:t> skin </a:t>
            </a:r>
            <a:r>
              <a:rPr lang="es-ES" sz="1000" dirty="0" err="1">
                <a:solidFill>
                  <a:prstClr val="black"/>
                </a:solidFill>
                <a:ea typeface="Calibri" panose="020F0502020204030204" pitchFamily="34" charset="0"/>
                <a:cs typeface="Times New Roman" panose="02020603050405020304" pitchFamily="18" charset="0"/>
              </a:rPr>
              <a:t>by</a:t>
            </a:r>
            <a:r>
              <a:rPr lang="es-ES" sz="1000" dirty="0">
                <a:solidFill>
                  <a:prstClr val="black"/>
                </a:solidFill>
                <a:ea typeface="Calibri" panose="020F0502020204030204" pitchFamily="34" charset="0"/>
                <a:cs typeface="Times New Roman" panose="02020603050405020304" pitchFamily="18" charset="0"/>
              </a:rPr>
              <a:t> </a:t>
            </a:r>
            <a:r>
              <a:rPr lang="es-ES" sz="1000" dirty="0" err="1">
                <a:solidFill>
                  <a:prstClr val="black"/>
                </a:solidFill>
                <a:ea typeface="Calibri" panose="020F0502020204030204" pitchFamily="34" charset="0"/>
                <a:cs typeface="Times New Roman" panose="02020603050405020304" pitchFamily="18" charset="0"/>
              </a:rPr>
              <a:t>functional</a:t>
            </a:r>
            <a:r>
              <a:rPr lang="es-ES" sz="1000" dirty="0">
                <a:solidFill>
                  <a:prstClr val="black"/>
                </a:solidFill>
                <a:ea typeface="Calibri" panose="020F0502020204030204" pitchFamily="34" charset="0"/>
                <a:cs typeface="Times New Roman" panose="02020603050405020304" pitchFamily="18" charset="0"/>
              </a:rPr>
              <a:t> </a:t>
            </a:r>
            <a:r>
              <a:rPr lang="es-ES" sz="1000" dirty="0" err="1">
                <a:solidFill>
                  <a:prstClr val="black"/>
                </a:solidFill>
                <a:ea typeface="Calibri" panose="020F0502020204030204" pitchFamily="34" charset="0"/>
                <a:cs typeface="Times New Roman" panose="02020603050405020304" pitchFamily="18" charset="0"/>
              </a:rPr>
              <a:t>food</a:t>
            </a:r>
            <a:r>
              <a:rPr lang="es-ES" sz="1000" dirty="0">
                <a:solidFill>
                  <a:prstClr val="black"/>
                </a:solidFill>
                <a:ea typeface="Calibri" panose="020F0502020204030204" pitchFamily="34" charset="0"/>
                <a:cs typeface="Times New Roman" panose="02020603050405020304" pitchFamily="18" charset="0"/>
              </a:rPr>
              <a:t> </a:t>
            </a:r>
            <a:r>
              <a:rPr lang="es-ES" sz="1000" dirty="0" err="1">
                <a:solidFill>
                  <a:prstClr val="black"/>
                </a:solidFill>
                <a:ea typeface="Calibri" panose="020F0502020204030204" pitchFamily="34" charset="0"/>
                <a:cs typeface="Times New Roman" panose="02020603050405020304" pitchFamily="18" charset="0"/>
              </a:rPr>
              <a:t>intake</a:t>
            </a:r>
            <a:r>
              <a:rPr lang="es-ES" sz="1000" dirty="0">
                <a:solidFill>
                  <a:prstClr val="black"/>
                </a:solidFill>
                <a:ea typeface="Calibri" panose="020F0502020204030204" pitchFamily="34" charset="0"/>
                <a:cs typeface="Times New Roman" panose="02020603050405020304" pitchFamily="18" charset="0"/>
              </a:rPr>
              <a:t>: </a:t>
            </a:r>
            <a:r>
              <a:rPr lang="es-ES" sz="1000" dirty="0" err="1">
                <a:solidFill>
                  <a:prstClr val="black"/>
                </a:solidFill>
                <a:ea typeface="Calibri" panose="020F0502020204030204" pitchFamily="34" charset="0"/>
                <a:cs typeface="Times New Roman" panose="02020603050405020304" pitchFamily="18" charset="0"/>
              </a:rPr>
              <a:t>clinical</a:t>
            </a:r>
            <a:r>
              <a:rPr lang="es-ES" sz="1000" dirty="0">
                <a:solidFill>
                  <a:prstClr val="black"/>
                </a:solidFill>
                <a:ea typeface="Calibri" panose="020F0502020204030204" pitchFamily="34" charset="0"/>
                <a:cs typeface="Times New Roman" panose="02020603050405020304" pitchFamily="18" charset="0"/>
              </a:rPr>
              <a:t> </a:t>
            </a:r>
            <a:r>
              <a:rPr lang="es-ES" sz="1000" dirty="0" err="1">
                <a:solidFill>
                  <a:prstClr val="black"/>
                </a:solidFill>
                <a:ea typeface="Calibri" panose="020F0502020204030204" pitchFamily="34" charset="0"/>
                <a:cs typeface="Times New Roman" panose="02020603050405020304" pitchFamily="18" charset="0"/>
              </a:rPr>
              <a:t>effects</a:t>
            </a:r>
            <a:r>
              <a:rPr lang="es-ES" sz="1000" dirty="0">
                <a:solidFill>
                  <a:prstClr val="black"/>
                </a:solidFill>
                <a:ea typeface="Calibri" panose="020F0502020204030204" pitchFamily="34" charset="0"/>
                <a:cs typeface="Times New Roman" panose="02020603050405020304" pitchFamily="18" charset="0"/>
              </a:rPr>
              <a:t> </a:t>
            </a:r>
            <a:r>
              <a:rPr lang="es-ES" sz="1000" dirty="0" err="1">
                <a:solidFill>
                  <a:prstClr val="black"/>
                </a:solidFill>
                <a:ea typeface="Calibri" panose="020F0502020204030204" pitchFamily="34" charset="0"/>
                <a:cs typeface="Times New Roman" panose="02020603050405020304" pitchFamily="18" charset="0"/>
              </a:rPr>
              <a:t>on</a:t>
            </a:r>
            <a:r>
              <a:rPr lang="es-ES" sz="1000" dirty="0">
                <a:solidFill>
                  <a:prstClr val="black"/>
                </a:solidFill>
                <a:ea typeface="Calibri" panose="020F0502020204030204" pitchFamily="34" charset="0"/>
                <a:cs typeface="Times New Roman" panose="02020603050405020304" pitchFamily="18" charset="0"/>
              </a:rPr>
              <a:t> skin </a:t>
            </a:r>
            <a:r>
              <a:rPr lang="es-ES" sz="1000" dirty="0" err="1">
                <a:solidFill>
                  <a:prstClr val="black"/>
                </a:solidFill>
                <a:ea typeface="Calibri" panose="020F0502020204030204" pitchFamily="34" charset="0"/>
                <a:cs typeface="Times New Roman" panose="02020603050405020304" pitchFamily="18" charset="0"/>
              </a:rPr>
              <a:t>by</a:t>
            </a:r>
            <a:r>
              <a:rPr lang="es-ES" sz="1000" dirty="0">
                <a:solidFill>
                  <a:prstClr val="black"/>
                </a:solidFill>
                <a:ea typeface="Calibri" panose="020F0502020204030204" pitchFamily="34" charset="0"/>
                <a:cs typeface="Times New Roman" panose="02020603050405020304" pitchFamily="18" charset="0"/>
              </a:rPr>
              <a:t> oral </a:t>
            </a:r>
            <a:r>
              <a:rPr lang="es-ES" sz="1000" dirty="0" err="1">
                <a:solidFill>
                  <a:prstClr val="black"/>
                </a:solidFill>
                <a:ea typeface="Calibri" panose="020F0502020204030204" pitchFamily="34" charset="0"/>
                <a:cs typeface="Times New Roman" panose="02020603050405020304" pitchFamily="18" charset="0"/>
              </a:rPr>
              <a:t>ingestion</a:t>
            </a:r>
            <a:r>
              <a:rPr lang="es-ES" sz="1000" dirty="0">
                <a:solidFill>
                  <a:prstClr val="black"/>
                </a:solidFill>
                <a:ea typeface="Calibri" panose="020F0502020204030204" pitchFamily="34" charset="0"/>
                <a:cs typeface="Times New Roman" panose="02020603050405020304" pitchFamily="18" charset="0"/>
              </a:rPr>
              <a:t> </a:t>
            </a:r>
            <a:r>
              <a:rPr lang="es-ES" sz="1000" dirty="0" err="1">
                <a:solidFill>
                  <a:prstClr val="black"/>
                </a:solidFill>
                <a:ea typeface="Calibri" panose="020F0502020204030204" pitchFamily="34" charset="0"/>
                <a:cs typeface="Times New Roman" panose="02020603050405020304" pitchFamily="18" charset="0"/>
              </a:rPr>
              <a:t>of</a:t>
            </a:r>
            <a:r>
              <a:rPr lang="es-ES" sz="1000" dirty="0">
                <a:solidFill>
                  <a:prstClr val="black"/>
                </a:solidFill>
                <a:ea typeface="Calibri" panose="020F0502020204030204" pitchFamily="34" charset="0"/>
                <a:cs typeface="Times New Roman" panose="02020603050405020304" pitchFamily="18" charset="0"/>
              </a:rPr>
              <a:t> </a:t>
            </a:r>
            <a:r>
              <a:rPr lang="es-ES" sz="1000" dirty="0" err="1">
                <a:solidFill>
                  <a:prstClr val="black"/>
                </a:solidFill>
                <a:ea typeface="Calibri" panose="020F0502020204030204" pitchFamily="34" charset="0"/>
                <a:cs typeface="Times New Roman" panose="02020603050405020304" pitchFamily="18" charset="0"/>
              </a:rPr>
              <a:t>preparations</a:t>
            </a:r>
            <a:r>
              <a:rPr lang="es-ES" sz="1000" dirty="0">
                <a:solidFill>
                  <a:prstClr val="black"/>
                </a:solidFill>
                <a:ea typeface="Calibri" panose="020F0502020204030204" pitchFamily="34" charset="0"/>
                <a:cs typeface="Times New Roman" panose="02020603050405020304" pitchFamily="18" charset="0"/>
              </a:rPr>
              <a:t> </a:t>
            </a:r>
            <a:r>
              <a:rPr lang="es-ES" sz="1000" dirty="0" err="1">
                <a:solidFill>
                  <a:prstClr val="black"/>
                </a:solidFill>
                <a:ea typeface="Calibri" panose="020F0502020204030204" pitchFamily="34" charset="0"/>
                <a:cs typeface="Times New Roman" panose="02020603050405020304" pitchFamily="18" charset="0"/>
              </a:rPr>
              <a:t>containing</a:t>
            </a:r>
            <a:r>
              <a:rPr lang="es-ES" sz="1000" dirty="0">
                <a:solidFill>
                  <a:prstClr val="black"/>
                </a:solidFill>
                <a:ea typeface="Calibri" panose="020F0502020204030204" pitchFamily="34" charset="0"/>
                <a:cs typeface="Times New Roman" panose="02020603050405020304" pitchFamily="18" charset="0"/>
              </a:rPr>
              <a:t> </a:t>
            </a:r>
            <a:r>
              <a:rPr lang="es-ES" sz="1000" dirty="0" err="1">
                <a:solidFill>
                  <a:prstClr val="black"/>
                </a:solidFill>
                <a:ea typeface="Calibri" panose="020F0502020204030204" pitchFamily="34" charset="0"/>
                <a:cs typeface="Times New Roman" panose="02020603050405020304" pitchFamily="18" charset="0"/>
              </a:rPr>
              <a:t>Astaxanthin</a:t>
            </a:r>
            <a:r>
              <a:rPr lang="es-ES" sz="1000" dirty="0">
                <a:solidFill>
                  <a:prstClr val="black"/>
                </a:solidFill>
                <a:ea typeface="Calibri" panose="020F0502020204030204" pitchFamily="34" charset="0"/>
                <a:cs typeface="Times New Roman" panose="02020603050405020304" pitchFamily="18" charset="0"/>
              </a:rPr>
              <a:t> and </a:t>
            </a:r>
            <a:r>
              <a:rPr lang="es-ES" sz="1000" dirty="0" err="1">
                <a:solidFill>
                  <a:prstClr val="black"/>
                </a:solidFill>
                <a:ea typeface="Calibri" panose="020F0502020204030204" pitchFamily="34" charset="0"/>
                <a:cs typeface="Times New Roman" panose="02020603050405020304" pitchFamily="18" charset="0"/>
              </a:rPr>
              <a:t>Vitamins</a:t>
            </a:r>
            <a:r>
              <a:rPr lang="es-ES" sz="1000" dirty="0">
                <a:solidFill>
                  <a:prstClr val="black"/>
                </a:solidFill>
                <a:ea typeface="Calibri" panose="020F0502020204030204" pitchFamily="34" charset="0"/>
                <a:cs typeface="Times New Roman" panose="02020603050405020304" pitchFamily="18" charset="0"/>
              </a:rPr>
              <a:t> C and E”</a:t>
            </a:r>
            <a:r>
              <a:rPr lang="es-ES" sz="1000" i="1" dirty="0">
                <a:solidFill>
                  <a:prstClr val="black"/>
                </a:solidFill>
                <a:ea typeface="Calibri" panose="020F0502020204030204" pitchFamily="34" charset="0"/>
                <a:cs typeface="Times New Roman" panose="02020603050405020304" pitchFamily="18" charset="0"/>
              </a:rPr>
              <a:t>. Jichi Medical </a:t>
            </a:r>
            <a:r>
              <a:rPr lang="es-ES" sz="1000" i="1" dirty="0" err="1">
                <a:solidFill>
                  <a:prstClr val="black"/>
                </a:solidFill>
                <a:ea typeface="Calibri" panose="020F0502020204030204" pitchFamily="34" charset="0"/>
                <a:cs typeface="Times New Roman" panose="02020603050405020304" pitchFamily="18" charset="0"/>
              </a:rPr>
              <a:t>University</a:t>
            </a:r>
            <a:r>
              <a:rPr lang="es-ES" sz="1000" i="1" dirty="0">
                <a:solidFill>
                  <a:prstClr val="black"/>
                </a:solidFill>
                <a:ea typeface="Calibri" panose="020F0502020204030204" pitchFamily="34" charset="0"/>
                <a:cs typeface="Times New Roman" panose="02020603050405020304" pitchFamily="18" charset="0"/>
              </a:rPr>
              <a:t> </a:t>
            </a:r>
            <a:r>
              <a:rPr lang="es-ES" sz="1000" i="1" dirty="0" err="1">
                <a:solidFill>
                  <a:prstClr val="black"/>
                </a:solidFill>
                <a:ea typeface="Calibri" panose="020F0502020204030204" pitchFamily="34" charset="0"/>
                <a:cs typeface="Times New Roman" panose="02020603050405020304" pitchFamily="18" charset="0"/>
              </a:rPr>
              <a:t>Journal</a:t>
            </a:r>
            <a:r>
              <a:rPr lang="es-ES" sz="1000" i="1" dirty="0">
                <a:solidFill>
                  <a:prstClr val="black"/>
                </a:solidFill>
                <a:ea typeface="Calibri" panose="020F0502020204030204" pitchFamily="34" charset="0"/>
                <a:cs typeface="Times New Roman" panose="02020603050405020304" pitchFamily="18" charset="0"/>
              </a:rPr>
              <a:t>. </a:t>
            </a:r>
            <a:r>
              <a:rPr lang="es-ES" sz="1000" dirty="0">
                <a:solidFill>
                  <a:prstClr val="black"/>
                </a:solidFill>
                <a:ea typeface="Calibri" panose="020F0502020204030204" pitchFamily="34" charset="0"/>
                <a:cs typeface="Times New Roman" panose="02020603050405020304" pitchFamily="18" charset="0"/>
              </a:rPr>
              <a:t>2012;35:25-33</a:t>
            </a:r>
            <a:r>
              <a:rPr lang="es-ES" sz="1000" i="1" dirty="0">
                <a:solidFill>
                  <a:prstClr val="black"/>
                </a:solidFill>
                <a:ea typeface="Calibri" panose="020F0502020204030204" pitchFamily="34" charset="0"/>
                <a:cs typeface="Times New Roman" panose="02020603050405020304" pitchFamily="18" charset="0"/>
              </a:rPr>
              <a:t>.</a:t>
            </a:r>
          </a:p>
          <a:p>
            <a:pPr lvl="0" algn="just">
              <a:lnSpc>
                <a:spcPct val="107000"/>
              </a:lnSpc>
              <a:defRPr/>
            </a:pPr>
            <a:r>
              <a:rPr lang="es-ES" sz="1000" dirty="0">
                <a:solidFill>
                  <a:prstClr val="black"/>
                </a:solidFill>
                <a:ea typeface="Calibri" panose="020F0502020204030204" pitchFamily="34" charset="0"/>
                <a:cs typeface="Times New Roman" panose="02020603050405020304" pitchFamily="18" charset="0"/>
              </a:rPr>
              <a:t>3. </a:t>
            </a:r>
            <a:r>
              <a:rPr lang="es-ES" sz="1000" dirty="0" err="1">
                <a:solidFill>
                  <a:prstClr val="black"/>
                </a:solidFill>
                <a:ea typeface="Calibri" panose="020F0502020204030204" pitchFamily="34" charset="0"/>
                <a:cs typeface="Times New Roman" panose="02020603050405020304" pitchFamily="18" charset="0"/>
              </a:rPr>
              <a:t>Satoh</a:t>
            </a:r>
            <a:r>
              <a:rPr lang="es-ES" sz="1000" dirty="0">
                <a:solidFill>
                  <a:prstClr val="black"/>
                </a:solidFill>
                <a:ea typeface="Calibri" panose="020F0502020204030204" pitchFamily="34" charset="0"/>
                <a:cs typeface="Times New Roman" panose="02020603050405020304" pitchFamily="18" charset="0"/>
              </a:rPr>
              <a:t> A et al., (2011) </a:t>
            </a:r>
            <a:r>
              <a:rPr lang="es-ES" sz="1000" dirty="0" err="1">
                <a:solidFill>
                  <a:prstClr val="black"/>
                </a:solidFill>
                <a:ea typeface="Calibri" panose="020F0502020204030204" pitchFamily="34" charset="0"/>
                <a:cs typeface="Times New Roman" panose="02020603050405020304" pitchFamily="18" charset="0"/>
              </a:rPr>
              <a:t>Effects</a:t>
            </a:r>
            <a:r>
              <a:rPr lang="es-ES" sz="1000" dirty="0">
                <a:solidFill>
                  <a:prstClr val="black"/>
                </a:solidFill>
                <a:ea typeface="Calibri" panose="020F0502020204030204" pitchFamily="34" charset="0"/>
                <a:cs typeface="Times New Roman" panose="02020603050405020304" pitchFamily="18" charset="0"/>
              </a:rPr>
              <a:t> </a:t>
            </a:r>
            <a:r>
              <a:rPr lang="es-ES" sz="1000" dirty="0" err="1">
                <a:solidFill>
                  <a:prstClr val="black"/>
                </a:solidFill>
                <a:ea typeface="Calibri" panose="020F0502020204030204" pitchFamily="34" charset="0"/>
                <a:cs typeface="Times New Roman" panose="02020603050405020304" pitchFamily="18" charset="0"/>
              </a:rPr>
              <a:t>of</a:t>
            </a:r>
            <a:r>
              <a:rPr lang="es-ES" sz="1000" dirty="0">
                <a:solidFill>
                  <a:prstClr val="black"/>
                </a:solidFill>
                <a:ea typeface="Calibri" panose="020F0502020204030204" pitchFamily="34" charset="0"/>
                <a:cs typeface="Times New Roman" panose="02020603050405020304" pitchFamily="18" charset="0"/>
              </a:rPr>
              <a:t> </a:t>
            </a:r>
            <a:r>
              <a:rPr lang="es-ES" sz="1000" dirty="0" err="1">
                <a:solidFill>
                  <a:prstClr val="black"/>
                </a:solidFill>
                <a:ea typeface="Calibri" panose="020F0502020204030204" pitchFamily="34" charset="0"/>
                <a:cs typeface="Times New Roman" panose="02020603050405020304" pitchFamily="18" charset="0"/>
              </a:rPr>
              <a:t>the</a:t>
            </a:r>
            <a:r>
              <a:rPr lang="es-ES" sz="1000" dirty="0">
                <a:solidFill>
                  <a:prstClr val="black"/>
                </a:solidFill>
                <a:ea typeface="Calibri" panose="020F0502020204030204" pitchFamily="34" charset="0"/>
                <a:cs typeface="Times New Roman" panose="02020603050405020304" pitchFamily="18" charset="0"/>
              </a:rPr>
              <a:t> </a:t>
            </a:r>
            <a:r>
              <a:rPr lang="es-ES" sz="1000" dirty="0" err="1">
                <a:solidFill>
                  <a:prstClr val="black"/>
                </a:solidFill>
                <a:ea typeface="Calibri" panose="020F0502020204030204" pitchFamily="34" charset="0"/>
                <a:cs typeface="Times New Roman" panose="02020603050405020304" pitchFamily="18" charset="0"/>
              </a:rPr>
              <a:t>intake</a:t>
            </a:r>
            <a:r>
              <a:rPr lang="es-ES" sz="1000" dirty="0">
                <a:solidFill>
                  <a:prstClr val="black"/>
                </a:solidFill>
                <a:ea typeface="Calibri" panose="020F0502020204030204" pitchFamily="34" charset="0"/>
                <a:cs typeface="Times New Roman" panose="02020603050405020304" pitchFamily="18" charset="0"/>
              </a:rPr>
              <a:t> </a:t>
            </a:r>
            <a:r>
              <a:rPr lang="es-ES" sz="1000" dirty="0" err="1">
                <a:solidFill>
                  <a:prstClr val="black"/>
                </a:solidFill>
                <a:ea typeface="Calibri" panose="020F0502020204030204" pitchFamily="34" charset="0"/>
                <a:cs typeface="Times New Roman" panose="02020603050405020304" pitchFamily="18" charset="0"/>
              </a:rPr>
              <a:t>of</a:t>
            </a:r>
            <a:r>
              <a:rPr lang="es-ES" sz="1000" dirty="0">
                <a:solidFill>
                  <a:prstClr val="black"/>
                </a:solidFill>
                <a:ea typeface="Calibri" panose="020F0502020204030204" pitchFamily="34" charset="0"/>
                <a:cs typeface="Times New Roman" panose="02020603050405020304" pitchFamily="18" charset="0"/>
              </a:rPr>
              <a:t> </a:t>
            </a:r>
            <a:r>
              <a:rPr lang="es-ES" sz="1000" dirty="0" err="1">
                <a:solidFill>
                  <a:prstClr val="black"/>
                </a:solidFill>
                <a:ea typeface="Calibri" panose="020F0502020204030204" pitchFamily="34" charset="0"/>
                <a:cs typeface="Times New Roman" panose="02020603050405020304" pitchFamily="18" charset="0"/>
              </a:rPr>
              <a:t>astaxanthin</a:t>
            </a:r>
            <a:r>
              <a:rPr lang="es-ES" sz="1000" dirty="0">
                <a:solidFill>
                  <a:prstClr val="black"/>
                </a:solidFill>
                <a:ea typeface="Calibri" panose="020F0502020204030204" pitchFamily="34" charset="0"/>
                <a:cs typeface="Times New Roman" panose="02020603050405020304" pitchFamily="18" charset="0"/>
              </a:rPr>
              <a:t> </a:t>
            </a:r>
            <a:r>
              <a:rPr lang="es-ES" sz="1000" dirty="0" err="1">
                <a:solidFill>
                  <a:prstClr val="black"/>
                </a:solidFill>
                <a:ea typeface="Calibri" panose="020F0502020204030204" pitchFamily="34" charset="0"/>
                <a:cs typeface="Times New Roman" panose="02020603050405020304" pitchFamily="18" charset="0"/>
              </a:rPr>
              <a:t>on</a:t>
            </a:r>
            <a:r>
              <a:rPr lang="es-ES" sz="1000" dirty="0">
                <a:solidFill>
                  <a:prstClr val="black"/>
                </a:solidFill>
                <a:ea typeface="Calibri" panose="020F0502020204030204" pitchFamily="34" charset="0"/>
                <a:cs typeface="Times New Roman" panose="02020603050405020304" pitchFamily="18" charset="0"/>
              </a:rPr>
              <a:t> </a:t>
            </a:r>
            <a:r>
              <a:rPr lang="es-ES" sz="1000" dirty="0" err="1">
                <a:solidFill>
                  <a:prstClr val="black"/>
                </a:solidFill>
                <a:ea typeface="Calibri" panose="020F0502020204030204" pitchFamily="34" charset="0"/>
                <a:cs typeface="Times New Roman" panose="02020603050405020304" pitchFamily="18" charset="0"/>
              </a:rPr>
              <a:t>the</a:t>
            </a:r>
            <a:r>
              <a:rPr lang="es-ES" sz="1000" dirty="0">
                <a:solidFill>
                  <a:prstClr val="black"/>
                </a:solidFill>
                <a:ea typeface="Calibri" panose="020F0502020204030204" pitchFamily="34" charset="0"/>
                <a:cs typeface="Times New Roman" panose="02020603050405020304" pitchFamily="18" charset="0"/>
              </a:rPr>
              <a:t> </a:t>
            </a:r>
            <a:r>
              <a:rPr lang="es-ES" sz="1000" dirty="0" err="1">
                <a:solidFill>
                  <a:prstClr val="black"/>
                </a:solidFill>
                <a:ea typeface="Calibri" panose="020F0502020204030204" pitchFamily="34" charset="0"/>
                <a:cs typeface="Times New Roman" panose="02020603050405020304" pitchFamily="18" charset="0"/>
              </a:rPr>
              <a:t>reduction</a:t>
            </a:r>
            <a:r>
              <a:rPr lang="es-ES" sz="1000" dirty="0">
                <a:solidFill>
                  <a:prstClr val="black"/>
                </a:solidFill>
                <a:ea typeface="Calibri" panose="020F0502020204030204" pitchFamily="34" charset="0"/>
                <a:cs typeface="Times New Roman" panose="02020603050405020304" pitchFamily="18" charset="0"/>
              </a:rPr>
              <a:t> </a:t>
            </a:r>
            <a:r>
              <a:rPr lang="es-ES" sz="1000" dirty="0" err="1">
                <a:solidFill>
                  <a:prstClr val="black"/>
                </a:solidFill>
                <a:ea typeface="Calibri" panose="020F0502020204030204" pitchFamily="34" charset="0"/>
                <a:cs typeface="Times New Roman" panose="02020603050405020304" pitchFamily="18" charset="0"/>
              </a:rPr>
              <a:t>of</a:t>
            </a:r>
            <a:r>
              <a:rPr lang="es-ES" sz="1000" dirty="0">
                <a:solidFill>
                  <a:prstClr val="black"/>
                </a:solidFill>
                <a:ea typeface="Calibri" panose="020F0502020204030204" pitchFamily="34" charset="0"/>
                <a:cs typeface="Times New Roman" panose="02020603050405020304" pitchFamily="18" charset="0"/>
              </a:rPr>
              <a:t> skin </a:t>
            </a:r>
            <a:r>
              <a:rPr lang="es-ES" sz="1000" dirty="0" err="1">
                <a:solidFill>
                  <a:prstClr val="black"/>
                </a:solidFill>
                <a:ea typeface="Calibri" panose="020F0502020204030204" pitchFamily="34" charset="0"/>
                <a:cs typeface="Times New Roman" panose="02020603050405020304" pitchFamily="18" charset="0"/>
              </a:rPr>
              <a:t>darkling</a:t>
            </a:r>
            <a:r>
              <a:rPr lang="es-ES" sz="1000" dirty="0">
                <a:solidFill>
                  <a:prstClr val="black"/>
                </a:solidFill>
                <a:ea typeface="Calibri" panose="020F0502020204030204" pitchFamily="34" charset="0"/>
                <a:cs typeface="Times New Roman" panose="02020603050405020304" pitchFamily="18" charset="0"/>
              </a:rPr>
              <a:t> </a:t>
            </a:r>
            <a:r>
              <a:rPr lang="es-ES" sz="1000" dirty="0" err="1">
                <a:solidFill>
                  <a:prstClr val="black"/>
                </a:solidFill>
                <a:ea typeface="Calibri" panose="020F0502020204030204" pitchFamily="34" charset="0"/>
                <a:cs typeface="Times New Roman" panose="02020603050405020304" pitchFamily="18" charset="0"/>
              </a:rPr>
              <a:t>induced</a:t>
            </a:r>
            <a:r>
              <a:rPr lang="es-ES" sz="1000" dirty="0">
                <a:solidFill>
                  <a:prstClr val="black"/>
                </a:solidFill>
                <a:ea typeface="Calibri" panose="020F0502020204030204" pitchFamily="34" charset="0"/>
                <a:cs typeface="Times New Roman" panose="02020603050405020304" pitchFamily="18" charset="0"/>
              </a:rPr>
              <a:t> </a:t>
            </a:r>
            <a:r>
              <a:rPr lang="es-ES" sz="1000" dirty="0" err="1">
                <a:solidFill>
                  <a:prstClr val="black"/>
                </a:solidFill>
                <a:ea typeface="Calibri" panose="020F0502020204030204" pitchFamily="34" charset="0"/>
                <a:cs typeface="Times New Roman" panose="02020603050405020304" pitchFamily="18" charset="0"/>
              </a:rPr>
              <a:t>by</a:t>
            </a:r>
            <a:r>
              <a:rPr lang="es-ES" sz="1000" dirty="0">
                <a:solidFill>
                  <a:prstClr val="black"/>
                </a:solidFill>
                <a:ea typeface="Calibri" panose="020F0502020204030204" pitchFamily="34" charset="0"/>
                <a:cs typeface="Times New Roman" panose="02020603050405020304" pitchFamily="18" charset="0"/>
              </a:rPr>
              <a:t> UV </a:t>
            </a:r>
            <a:r>
              <a:rPr lang="es-ES" sz="1000" dirty="0" err="1">
                <a:solidFill>
                  <a:prstClr val="black"/>
                </a:solidFill>
                <a:ea typeface="Calibri" panose="020F0502020204030204" pitchFamily="34" charset="0"/>
                <a:cs typeface="Times New Roman" panose="02020603050405020304" pitchFamily="18" charset="0"/>
              </a:rPr>
              <a:t>irradiation</a:t>
            </a:r>
            <a:r>
              <a:rPr lang="es-ES" sz="1000" dirty="0">
                <a:solidFill>
                  <a:prstClr val="black"/>
                </a:solidFill>
                <a:ea typeface="Calibri" panose="020F0502020204030204" pitchFamily="34" charset="0"/>
                <a:cs typeface="Times New Roman" panose="02020603050405020304" pitchFamily="18" charset="0"/>
              </a:rPr>
              <a:t> in </a:t>
            </a:r>
            <a:r>
              <a:rPr lang="es-ES" sz="1000" dirty="0" err="1">
                <a:solidFill>
                  <a:prstClr val="black"/>
                </a:solidFill>
                <a:ea typeface="Calibri" panose="020F0502020204030204" pitchFamily="34" charset="0"/>
                <a:cs typeface="Times New Roman" panose="02020603050405020304" pitchFamily="18" charset="0"/>
              </a:rPr>
              <a:t>adult</a:t>
            </a:r>
            <a:r>
              <a:rPr lang="es-ES" sz="1000" dirty="0">
                <a:solidFill>
                  <a:prstClr val="black"/>
                </a:solidFill>
                <a:ea typeface="Calibri" panose="020F0502020204030204" pitchFamily="34" charset="0"/>
                <a:cs typeface="Times New Roman" panose="02020603050405020304" pitchFamily="18" charset="0"/>
              </a:rPr>
              <a:t> </a:t>
            </a:r>
            <a:r>
              <a:rPr lang="es-ES" sz="1000" dirty="0" err="1">
                <a:solidFill>
                  <a:prstClr val="black"/>
                </a:solidFill>
                <a:ea typeface="Calibri" panose="020F0502020204030204" pitchFamily="34" charset="0"/>
                <a:cs typeface="Times New Roman" panose="02020603050405020304" pitchFamily="18" charset="0"/>
              </a:rPr>
              <a:t>women</a:t>
            </a:r>
            <a:r>
              <a:rPr lang="es-ES" sz="1000" i="1" dirty="0">
                <a:solidFill>
                  <a:prstClr val="black"/>
                </a:solidFill>
                <a:ea typeface="Calibri" panose="020F0502020204030204" pitchFamily="34" charset="0"/>
                <a:cs typeface="Times New Roman" panose="02020603050405020304" pitchFamily="18" charset="0"/>
              </a:rPr>
              <a:t>. Oyo </a:t>
            </a:r>
            <a:r>
              <a:rPr lang="es-ES" sz="1000" i="1" dirty="0" err="1">
                <a:solidFill>
                  <a:prstClr val="black"/>
                </a:solidFill>
                <a:ea typeface="Calibri" panose="020F0502020204030204" pitchFamily="34" charset="0"/>
                <a:cs typeface="Times New Roman" panose="02020603050405020304" pitchFamily="18" charset="0"/>
              </a:rPr>
              <a:t>Yakuri</a:t>
            </a:r>
            <a:r>
              <a:rPr lang="es-ES" sz="1000" i="1" dirty="0">
                <a:solidFill>
                  <a:prstClr val="black"/>
                </a:solidFill>
                <a:ea typeface="Calibri" panose="020F0502020204030204" pitchFamily="34" charset="0"/>
                <a:cs typeface="Times New Roman" panose="02020603050405020304" pitchFamily="18" charset="0"/>
              </a:rPr>
              <a:t> </a:t>
            </a:r>
            <a:r>
              <a:rPr lang="es-ES" sz="1000" i="1" dirty="0" err="1">
                <a:solidFill>
                  <a:prstClr val="black"/>
                </a:solidFill>
                <a:ea typeface="Calibri" panose="020F0502020204030204" pitchFamily="34" charset="0"/>
                <a:cs typeface="Times New Roman" panose="02020603050405020304" pitchFamily="18" charset="0"/>
              </a:rPr>
              <a:t>Pharmacometrics</a:t>
            </a:r>
            <a:r>
              <a:rPr lang="es-ES" sz="1000" i="1" dirty="0">
                <a:solidFill>
                  <a:prstClr val="black"/>
                </a:solidFill>
                <a:ea typeface="Calibri" panose="020F0502020204030204" pitchFamily="34" charset="0"/>
                <a:cs typeface="Times New Roman" panose="02020603050405020304" pitchFamily="18" charset="0"/>
              </a:rPr>
              <a:t>. </a:t>
            </a:r>
            <a:r>
              <a:rPr lang="es-ES" sz="1000" dirty="0">
                <a:solidFill>
                  <a:prstClr val="black"/>
                </a:solidFill>
                <a:ea typeface="Calibri" panose="020F0502020204030204" pitchFamily="34" charset="0"/>
                <a:cs typeface="Times New Roman" panose="02020603050405020304" pitchFamily="18" charset="0"/>
              </a:rPr>
              <a:t>2011;80(1/2):7-11.</a:t>
            </a:r>
          </a:p>
          <a:p>
            <a:pPr lvl="0" algn="just">
              <a:lnSpc>
                <a:spcPct val="107000"/>
              </a:lnSpc>
              <a:defRPr/>
            </a:pPr>
            <a:r>
              <a:rPr lang="es-ES" sz="1000" dirty="0">
                <a:solidFill>
                  <a:prstClr val="black"/>
                </a:solidFill>
                <a:ea typeface="Calibri" panose="020F0502020204030204" pitchFamily="34" charset="0"/>
                <a:cs typeface="Times New Roman" panose="02020603050405020304" pitchFamily="18" charset="0"/>
              </a:rPr>
              <a:t>4. 2. Park, J.S., et al., (2010). “</a:t>
            </a:r>
            <a:r>
              <a:rPr lang="es-ES" sz="1000" dirty="0" err="1">
                <a:solidFill>
                  <a:prstClr val="black"/>
                </a:solidFill>
                <a:ea typeface="Calibri" panose="020F0502020204030204" pitchFamily="34" charset="0"/>
                <a:cs typeface="Times New Roman" panose="02020603050405020304" pitchFamily="18" charset="0"/>
              </a:rPr>
              <a:t>Astaxanthin</a:t>
            </a:r>
            <a:r>
              <a:rPr lang="es-ES" sz="1000" dirty="0">
                <a:solidFill>
                  <a:prstClr val="black"/>
                </a:solidFill>
                <a:ea typeface="Calibri" panose="020F0502020204030204" pitchFamily="34" charset="0"/>
                <a:cs typeface="Times New Roman" panose="02020603050405020304" pitchFamily="18" charset="0"/>
              </a:rPr>
              <a:t> </a:t>
            </a:r>
            <a:r>
              <a:rPr lang="es-ES" sz="1000" dirty="0" err="1">
                <a:solidFill>
                  <a:prstClr val="black"/>
                </a:solidFill>
                <a:ea typeface="Calibri" panose="020F0502020204030204" pitchFamily="34" charset="0"/>
                <a:cs typeface="Times New Roman" panose="02020603050405020304" pitchFamily="18" charset="0"/>
              </a:rPr>
              <a:t>decreased</a:t>
            </a:r>
            <a:r>
              <a:rPr lang="es-ES" sz="1000" dirty="0">
                <a:solidFill>
                  <a:prstClr val="black"/>
                </a:solidFill>
                <a:ea typeface="Calibri" panose="020F0502020204030204" pitchFamily="34" charset="0"/>
                <a:cs typeface="Times New Roman" panose="02020603050405020304" pitchFamily="18" charset="0"/>
              </a:rPr>
              <a:t> oxidative stress and </a:t>
            </a:r>
            <a:r>
              <a:rPr lang="es-ES" sz="1000" dirty="0" err="1">
                <a:solidFill>
                  <a:prstClr val="black"/>
                </a:solidFill>
                <a:ea typeface="Calibri" panose="020F0502020204030204" pitchFamily="34" charset="0"/>
                <a:cs typeface="Times New Roman" panose="02020603050405020304" pitchFamily="18" charset="0"/>
              </a:rPr>
              <a:t>inflammation</a:t>
            </a:r>
            <a:r>
              <a:rPr lang="es-ES" sz="1000" dirty="0">
                <a:solidFill>
                  <a:prstClr val="black"/>
                </a:solidFill>
                <a:ea typeface="Calibri" panose="020F0502020204030204" pitchFamily="34" charset="0"/>
                <a:cs typeface="Times New Roman" panose="02020603050405020304" pitchFamily="18" charset="0"/>
              </a:rPr>
              <a:t> and </a:t>
            </a:r>
            <a:r>
              <a:rPr lang="es-ES" sz="1000" dirty="0" err="1">
                <a:solidFill>
                  <a:prstClr val="black"/>
                </a:solidFill>
                <a:ea typeface="Calibri" panose="020F0502020204030204" pitchFamily="34" charset="0"/>
                <a:cs typeface="Times New Roman" panose="02020603050405020304" pitchFamily="18" charset="0"/>
              </a:rPr>
              <a:t>enhanced</a:t>
            </a:r>
            <a:r>
              <a:rPr lang="es-ES" sz="1000" dirty="0">
                <a:solidFill>
                  <a:prstClr val="black"/>
                </a:solidFill>
                <a:ea typeface="Calibri" panose="020F0502020204030204" pitchFamily="34" charset="0"/>
                <a:cs typeface="Times New Roman" panose="02020603050405020304" pitchFamily="18" charset="0"/>
              </a:rPr>
              <a:t> </a:t>
            </a:r>
            <a:r>
              <a:rPr lang="es-ES" sz="1000" dirty="0" err="1">
                <a:solidFill>
                  <a:prstClr val="black"/>
                </a:solidFill>
                <a:ea typeface="Calibri" panose="020F0502020204030204" pitchFamily="34" charset="0"/>
                <a:cs typeface="Times New Roman" panose="02020603050405020304" pitchFamily="18" charset="0"/>
              </a:rPr>
              <a:t>immune</a:t>
            </a:r>
            <a:r>
              <a:rPr lang="es-ES" sz="1000" dirty="0">
                <a:solidFill>
                  <a:prstClr val="black"/>
                </a:solidFill>
                <a:ea typeface="Calibri" panose="020F0502020204030204" pitchFamily="34" charset="0"/>
                <a:cs typeface="Times New Roman" panose="02020603050405020304" pitchFamily="18" charset="0"/>
              </a:rPr>
              <a:t> response in </a:t>
            </a:r>
            <a:r>
              <a:rPr lang="es-ES" sz="1000" dirty="0" err="1">
                <a:solidFill>
                  <a:prstClr val="black"/>
                </a:solidFill>
                <a:ea typeface="Calibri" panose="020F0502020204030204" pitchFamily="34" charset="0"/>
                <a:cs typeface="Times New Roman" panose="02020603050405020304" pitchFamily="18" charset="0"/>
              </a:rPr>
              <a:t>humans</a:t>
            </a:r>
            <a:r>
              <a:rPr lang="es-ES" sz="1000" dirty="0">
                <a:solidFill>
                  <a:prstClr val="black"/>
                </a:solidFill>
                <a:ea typeface="Calibri" panose="020F0502020204030204" pitchFamily="34" charset="0"/>
                <a:cs typeface="Times New Roman" panose="02020603050405020304" pitchFamily="18" charset="0"/>
              </a:rPr>
              <a:t>”. </a:t>
            </a:r>
            <a:r>
              <a:rPr lang="es-ES" sz="1000" i="1" dirty="0" err="1">
                <a:solidFill>
                  <a:prstClr val="black"/>
                </a:solidFill>
                <a:ea typeface="Calibri" panose="020F0502020204030204" pitchFamily="34" charset="0"/>
                <a:cs typeface="Times New Roman" panose="02020603050405020304" pitchFamily="18" charset="0"/>
              </a:rPr>
              <a:t>Nutr</a:t>
            </a:r>
            <a:r>
              <a:rPr lang="es-ES" sz="1000" i="1" dirty="0">
                <a:solidFill>
                  <a:prstClr val="black"/>
                </a:solidFill>
                <a:ea typeface="Calibri" panose="020F0502020204030204" pitchFamily="34" charset="0"/>
                <a:cs typeface="Times New Roman" panose="02020603050405020304" pitchFamily="18" charset="0"/>
              </a:rPr>
              <a:t>. Metab</a:t>
            </a:r>
            <a:r>
              <a:rPr lang="es-ES" sz="1000" dirty="0">
                <a:solidFill>
                  <a:prstClr val="black"/>
                </a:solidFill>
                <a:ea typeface="Calibri" panose="020F0502020204030204" pitchFamily="34" charset="0"/>
                <a:cs typeface="Times New Roman" panose="02020603050405020304" pitchFamily="18" charset="0"/>
              </a:rPr>
              <a:t>.5, 7-18.</a:t>
            </a:r>
          </a:p>
        </p:txBody>
      </p:sp>
      <p:sp>
        <p:nvSpPr>
          <p:cNvPr id="17" name="CuadroTexto 16">
            <a:extLst>
              <a:ext uri="{FF2B5EF4-FFF2-40B4-BE49-F238E27FC236}">
                <a16:creationId xmlns:a16="http://schemas.microsoft.com/office/drawing/2014/main" id="{96D72F03-7752-4810-B511-36E189EC5A16}"/>
              </a:ext>
            </a:extLst>
          </p:cNvPr>
          <p:cNvSpPr txBox="1"/>
          <p:nvPr/>
        </p:nvSpPr>
        <p:spPr>
          <a:xfrm>
            <a:off x="1049571" y="6552526"/>
            <a:ext cx="4633921" cy="276999"/>
          </a:xfrm>
          <a:prstGeom prst="rect">
            <a:avLst/>
          </a:prstGeom>
          <a:noFill/>
        </p:spPr>
        <p:txBody>
          <a:bodyPr wrap="square" rtlCol="0">
            <a:spAutoFit/>
          </a:bodyPr>
          <a:lstStyle/>
          <a:p>
            <a:pPr algn="just"/>
            <a:r>
              <a:rPr lang="es-ES" sz="1200" b="1" dirty="0">
                <a:solidFill>
                  <a:schemeClr val="bg2">
                    <a:lumMod val="50000"/>
                  </a:schemeClr>
                </a:solidFill>
              </a:rPr>
              <a:t>Bibliografía</a:t>
            </a:r>
          </a:p>
        </p:txBody>
      </p:sp>
      <p:sp>
        <p:nvSpPr>
          <p:cNvPr id="8" name="7 CuadroTexto"/>
          <p:cNvSpPr txBox="1"/>
          <p:nvPr/>
        </p:nvSpPr>
        <p:spPr>
          <a:xfrm>
            <a:off x="981087" y="4990905"/>
            <a:ext cx="5427783" cy="938719"/>
          </a:xfrm>
          <a:prstGeom prst="rect">
            <a:avLst/>
          </a:prstGeom>
          <a:noFill/>
          <a:ln w="12700">
            <a:noFill/>
          </a:ln>
        </p:spPr>
        <p:txBody>
          <a:bodyPr wrap="square" rtlCol="0">
            <a:spAutoFit/>
          </a:bodyPr>
          <a:lstStyle/>
          <a:p>
            <a:r>
              <a:rPr lang="es-ES" sz="1100" b="1" u="sng" dirty="0"/>
              <a:t>Modo de empleo</a:t>
            </a:r>
            <a:r>
              <a:rPr lang="es-ES" sz="1100" dirty="0"/>
              <a:t>:</a:t>
            </a:r>
          </a:p>
          <a:p>
            <a:endParaRPr lang="es-ES" sz="1100" dirty="0"/>
          </a:p>
          <a:p>
            <a:pPr marL="171450" indent="-171450">
              <a:buFont typeface="Wingdings" panose="05000000000000000000" pitchFamily="2" charset="2"/>
              <a:buChar char="v"/>
            </a:pPr>
            <a:r>
              <a:rPr lang="es-ES" sz="1100" dirty="0"/>
              <a:t>Suplementación oral orientativa: de 8 a 12 mg / día</a:t>
            </a:r>
          </a:p>
          <a:p>
            <a:endParaRPr lang="es-ES" sz="1100" dirty="0"/>
          </a:p>
          <a:p>
            <a:pPr marL="171450" indent="-171450">
              <a:buFont typeface="Wingdings" panose="05000000000000000000" pitchFamily="2" charset="2"/>
              <a:buChar char="v"/>
            </a:pPr>
            <a:r>
              <a:rPr lang="es-ES" sz="1100" dirty="0"/>
              <a:t>Aplicación tópica:  del 1 al 5 %</a:t>
            </a:r>
          </a:p>
        </p:txBody>
      </p:sp>
      <p:sp>
        <p:nvSpPr>
          <p:cNvPr id="32" name="CuadroTexto 31">
            <a:extLst>
              <a:ext uri="{FF2B5EF4-FFF2-40B4-BE49-F238E27FC236}">
                <a16:creationId xmlns:a16="http://schemas.microsoft.com/office/drawing/2014/main" id="{4EC91C75-A7FC-3413-FF8D-4FF2E3ED0F6E}"/>
              </a:ext>
            </a:extLst>
          </p:cNvPr>
          <p:cNvSpPr txBox="1"/>
          <p:nvPr/>
        </p:nvSpPr>
        <p:spPr>
          <a:xfrm>
            <a:off x="986913" y="948807"/>
            <a:ext cx="5421957" cy="3892604"/>
          </a:xfrm>
          <a:prstGeom prst="rect">
            <a:avLst/>
          </a:prstGeom>
          <a:noFill/>
        </p:spPr>
        <p:txBody>
          <a:bodyPr wrap="square" rtlCol="0">
            <a:spAutoFit/>
          </a:bodyPr>
          <a:lstStyle/>
          <a:p>
            <a:pPr lvl="0" algn="just">
              <a:lnSpc>
                <a:spcPct val="107000"/>
              </a:lnSpc>
              <a:spcAft>
                <a:spcPts val="800"/>
              </a:spcAft>
              <a:defRPr/>
            </a:pPr>
            <a:r>
              <a:rPr lang="es-ES" sz="1300" b="1" u="sng" dirty="0">
                <a:solidFill>
                  <a:prstClr val="black"/>
                </a:solidFill>
              </a:rPr>
              <a:t>Efecto de la </a:t>
            </a:r>
            <a:r>
              <a:rPr lang="es-ES" sz="1300" b="1" u="sng" dirty="0" err="1">
                <a:solidFill>
                  <a:prstClr val="black"/>
                </a:solidFill>
              </a:rPr>
              <a:t>Astaxantina</a:t>
            </a:r>
            <a:r>
              <a:rPr lang="es-ES" sz="1300" b="1" u="sng" dirty="0">
                <a:solidFill>
                  <a:prstClr val="black"/>
                </a:solidFill>
              </a:rPr>
              <a:t> en las capas de la piel</a:t>
            </a:r>
          </a:p>
          <a:p>
            <a:pPr marL="285750" lvl="0" indent="-285750" algn="just">
              <a:lnSpc>
                <a:spcPct val="107000"/>
              </a:lnSpc>
              <a:spcAft>
                <a:spcPts val="800"/>
              </a:spcAft>
              <a:buFont typeface="Wingdings" panose="05000000000000000000" pitchFamily="2" charset="2"/>
              <a:buChar char="v"/>
              <a:defRPr/>
            </a:pPr>
            <a:r>
              <a:rPr lang="es-ES" sz="1200" dirty="0">
                <a:solidFill>
                  <a:prstClr val="black"/>
                </a:solidFill>
              </a:rPr>
              <a:t>Estrato córneo – Combate la sequedad y la rugosidad</a:t>
            </a:r>
          </a:p>
          <a:p>
            <a:pPr marL="285750" indent="-285750" algn="just">
              <a:lnSpc>
                <a:spcPct val="107000"/>
              </a:lnSpc>
              <a:spcAft>
                <a:spcPts val="800"/>
              </a:spcAft>
              <a:buFont typeface="Wingdings" panose="05000000000000000000" pitchFamily="2" charset="2"/>
              <a:buChar char="v"/>
              <a:defRPr/>
            </a:pPr>
            <a:r>
              <a:rPr lang="es-ES" sz="1200" dirty="0">
                <a:solidFill>
                  <a:prstClr val="black"/>
                </a:solidFill>
              </a:rPr>
              <a:t>Epidermis –  </a:t>
            </a:r>
            <a:r>
              <a:rPr lang="es-ES" sz="1200" dirty="0"/>
              <a:t>Frena la sobreproducción y la oxidación  de melanina</a:t>
            </a:r>
          </a:p>
          <a:p>
            <a:pPr marL="285750" indent="-285750" algn="just">
              <a:lnSpc>
                <a:spcPct val="107000"/>
              </a:lnSpc>
              <a:spcAft>
                <a:spcPts val="800"/>
              </a:spcAft>
              <a:buFont typeface="Wingdings" panose="05000000000000000000" pitchFamily="2" charset="2"/>
              <a:buChar char="v"/>
              <a:defRPr/>
            </a:pPr>
            <a:r>
              <a:rPr lang="es-ES" sz="1200" dirty="0"/>
              <a:t>Dermis –  Combate líneas y arrugas y protege a  fibroblastos y colágeno frente al daño ocasionado por los rayos UV</a:t>
            </a:r>
          </a:p>
          <a:p>
            <a:pPr marL="285750" indent="-285750" algn="just">
              <a:lnSpc>
                <a:spcPct val="107000"/>
              </a:lnSpc>
              <a:spcAft>
                <a:spcPts val="800"/>
              </a:spcAft>
              <a:buFont typeface="Wingdings" panose="05000000000000000000" pitchFamily="2" charset="2"/>
              <a:buChar char="v"/>
              <a:defRPr/>
            </a:pPr>
            <a:r>
              <a:rPr lang="es-ES" sz="1200" dirty="0"/>
              <a:t>Hipodermis – Aumenta el aporte de nutrientes a la piel</a:t>
            </a:r>
          </a:p>
          <a:p>
            <a:pPr algn="just">
              <a:lnSpc>
                <a:spcPct val="107000"/>
              </a:lnSpc>
              <a:spcAft>
                <a:spcPts val="800"/>
              </a:spcAft>
              <a:defRPr/>
            </a:pPr>
            <a:r>
              <a:rPr lang="es-ES" sz="1200" dirty="0"/>
              <a:t>                                                                                                                                                                  Como resultado, los beneficios de la </a:t>
            </a:r>
            <a:r>
              <a:rPr lang="es-ES" sz="1200" dirty="0" err="1"/>
              <a:t>Astaxantina</a:t>
            </a:r>
            <a:r>
              <a:rPr lang="es-ES" sz="1200" dirty="0"/>
              <a:t> en la salud de la piel son los siguientes: </a:t>
            </a:r>
          </a:p>
          <a:p>
            <a:pPr algn="just">
              <a:lnSpc>
                <a:spcPct val="107000"/>
              </a:lnSpc>
              <a:spcAft>
                <a:spcPts val="800"/>
              </a:spcAft>
              <a:defRPr/>
            </a:pPr>
            <a:r>
              <a:rPr lang="es-ES" sz="1200" dirty="0"/>
              <a:t>-   Mejora de la elasticidad de la piel</a:t>
            </a:r>
          </a:p>
          <a:p>
            <a:pPr marL="171450" indent="-171450" algn="just">
              <a:lnSpc>
                <a:spcPct val="107000"/>
              </a:lnSpc>
              <a:spcAft>
                <a:spcPts val="800"/>
              </a:spcAft>
              <a:buFontTx/>
              <a:buChar char="-"/>
              <a:defRPr/>
            </a:pPr>
            <a:r>
              <a:rPr lang="es-ES" sz="1200" dirty="0"/>
              <a:t>Disminución del tamaño de las arrugas</a:t>
            </a:r>
          </a:p>
          <a:p>
            <a:pPr marL="171450" indent="-171450" algn="just">
              <a:lnSpc>
                <a:spcPct val="107000"/>
              </a:lnSpc>
              <a:spcAft>
                <a:spcPts val="800"/>
              </a:spcAft>
              <a:buFontTx/>
              <a:buChar char="-"/>
              <a:defRPr/>
            </a:pPr>
            <a:r>
              <a:rPr lang="es-ES" sz="1200" dirty="0"/>
              <a:t>Mejora la textura de la piel </a:t>
            </a:r>
          </a:p>
          <a:p>
            <a:pPr marL="171450" indent="-171450" algn="just">
              <a:lnSpc>
                <a:spcPct val="107000"/>
              </a:lnSpc>
              <a:spcAft>
                <a:spcPts val="800"/>
              </a:spcAft>
              <a:buFontTx/>
              <a:buChar char="-"/>
              <a:defRPr/>
            </a:pPr>
            <a:r>
              <a:rPr lang="es-ES" sz="1200" dirty="0"/>
              <a:t>Revitaliza la piel </a:t>
            </a:r>
            <a:r>
              <a:rPr lang="es-ES" sz="1200" dirty="0" err="1"/>
              <a:t>fotoenvejecida</a:t>
            </a:r>
            <a:endParaRPr lang="es-ES" sz="1200" dirty="0"/>
          </a:p>
          <a:p>
            <a:pPr marL="171450" indent="-171450" algn="just">
              <a:lnSpc>
                <a:spcPct val="107000"/>
              </a:lnSpc>
              <a:spcAft>
                <a:spcPts val="800"/>
              </a:spcAft>
              <a:buFontTx/>
              <a:buChar char="-"/>
              <a:defRPr/>
            </a:pPr>
            <a:endParaRPr lang="es-ES" sz="1200" dirty="0"/>
          </a:p>
        </p:txBody>
      </p:sp>
      <p:sp>
        <p:nvSpPr>
          <p:cNvPr id="33" name="CuadroTexto 32">
            <a:extLst>
              <a:ext uri="{FF2B5EF4-FFF2-40B4-BE49-F238E27FC236}">
                <a16:creationId xmlns:a16="http://schemas.microsoft.com/office/drawing/2014/main" id="{E197AF59-3DF7-D175-5E7F-80AEB62CF1E2}"/>
              </a:ext>
            </a:extLst>
          </p:cNvPr>
          <p:cNvSpPr txBox="1"/>
          <p:nvPr/>
        </p:nvSpPr>
        <p:spPr>
          <a:xfrm>
            <a:off x="2358970" y="8535572"/>
            <a:ext cx="3176642" cy="1200329"/>
          </a:xfrm>
          <a:prstGeom prst="rect">
            <a:avLst/>
          </a:prstGeom>
          <a:noFill/>
          <a:ln>
            <a:noFill/>
          </a:ln>
        </p:spPr>
        <p:txBody>
          <a:bodyPr wrap="squar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s-ES" sz="1600" b="0" i="0" u="none" strike="noStrike" kern="1200" cap="none" spc="0" normalizeH="0" baseline="0" noProof="0" dirty="0" err="1">
                <a:ln>
                  <a:noFill/>
                </a:ln>
                <a:solidFill>
                  <a:schemeClr val="bg1"/>
                </a:solidFill>
                <a:effectLst/>
                <a:uLnTx/>
                <a:uFillTx/>
                <a:latin typeface="Biome" panose="020B0503030204020804" pitchFamily="34" charset="0"/>
                <a:cs typeface="Biome" panose="020B0503030204020804" pitchFamily="34" charset="0"/>
              </a:rPr>
              <a:t>Farma</a:t>
            </a:r>
            <a:r>
              <a:rPr kumimoji="0" lang="es-ES" sz="1600" b="0" i="0" u="none" strike="noStrike" kern="1200" cap="none" spc="0" normalizeH="0" baseline="0" noProof="0" dirty="0">
                <a:ln>
                  <a:noFill/>
                </a:ln>
                <a:solidFill>
                  <a:schemeClr val="bg1"/>
                </a:solidFill>
                <a:effectLst/>
                <a:uLnTx/>
                <a:uFillTx/>
                <a:latin typeface="Biome" panose="020B0503030204020804" pitchFamily="34" charset="0"/>
                <a:cs typeface="Biome" panose="020B0503030204020804" pitchFamily="34" charset="0"/>
              </a:rPr>
              <a:t>- Química Sur, S.L.</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schemeClr val="bg1"/>
                </a:solidFill>
                <a:effectLst/>
                <a:uLnTx/>
                <a:uFillTx/>
                <a:cs typeface="Biome" panose="020B0503030204020804" pitchFamily="34" charset="0"/>
              </a:rPr>
              <a:t>C/ Carlo  </a:t>
            </a:r>
            <a:r>
              <a:rPr kumimoji="0" lang="es-ES" sz="1200" b="0" i="0" u="none" strike="noStrike" kern="1200" cap="none" spc="0" normalizeH="0" baseline="0" noProof="0" dirty="0" err="1">
                <a:ln>
                  <a:noFill/>
                </a:ln>
                <a:solidFill>
                  <a:schemeClr val="bg1"/>
                </a:solidFill>
                <a:effectLst/>
                <a:uLnTx/>
                <a:uFillTx/>
                <a:cs typeface="Biome" panose="020B0503030204020804" pitchFamily="34" charset="0"/>
              </a:rPr>
              <a:t>Goldoni</a:t>
            </a:r>
            <a:r>
              <a:rPr kumimoji="0" lang="es-ES" sz="1200" b="0" i="0" u="none" strike="noStrike" kern="1200" cap="none" spc="0" normalizeH="0" baseline="0" noProof="0" dirty="0">
                <a:ln>
                  <a:noFill/>
                </a:ln>
                <a:solidFill>
                  <a:schemeClr val="bg1"/>
                </a:solidFill>
                <a:effectLst/>
                <a:uLnTx/>
                <a:uFillTx/>
                <a:cs typeface="Biome" panose="020B0503030204020804" pitchFamily="34" charset="0"/>
              </a:rPr>
              <a:t>, 32  Polígono Industrial Guadalhorce – Málaga  29004  España · Teléfono: 952  240  988  · Fax: 952  242  585  ·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schemeClr val="bg1"/>
                </a:solidFill>
                <a:effectLst/>
                <a:uLnTx/>
                <a:uFillTx/>
                <a:cs typeface="Biome" panose="020B0503030204020804" pitchFamily="34" charset="0"/>
              </a:rPr>
              <a:t>e-Mail: farmaquimicasur@farmaquimicasur.com</a:t>
            </a:r>
          </a:p>
        </p:txBody>
      </p:sp>
      <p:cxnSp>
        <p:nvCxnSpPr>
          <p:cNvPr id="35" name="Conector recto 34">
            <a:extLst>
              <a:ext uri="{FF2B5EF4-FFF2-40B4-BE49-F238E27FC236}">
                <a16:creationId xmlns:a16="http://schemas.microsoft.com/office/drawing/2014/main" id="{631C6260-6A24-A9BB-62CA-12795F63884F}"/>
              </a:ext>
            </a:extLst>
          </p:cNvPr>
          <p:cNvCxnSpPr>
            <a:cxnSpLocks/>
          </p:cNvCxnSpPr>
          <p:nvPr/>
        </p:nvCxnSpPr>
        <p:spPr>
          <a:xfrm>
            <a:off x="1635920" y="6391819"/>
            <a:ext cx="4141554" cy="0"/>
          </a:xfrm>
          <a:prstGeom prst="line">
            <a:avLst/>
          </a:prstGeom>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2029600449"/>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462</TotalTime>
  <Words>649</Words>
  <Application>Microsoft Office PowerPoint</Application>
  <PresentationFormat>A4 (210 x 297 mm)</PresentationFormat>
  <Paragraphs>32</Paragraphs>
  <Slides>2</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vt:i4>
      </vt:variant>
    </vt:vector>
  </HeadingPairs>
  <TitlesOfParts>
    <vt:vector size="8" baseType="lpstr">
      <vt:lpstr>Arial</vt:lpstr>
      <vt:lpstr>Biome</vt:lpstr>
      <vt:lpstr>Calibri</vt:lpstr>
      <vt:lpstr>Calibri Light</vt:lpstr>
      <vt:lpstr>Wingdings</vt:lpstr>
      <vt:lpstr>Tema de Office</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Esperanza Pérez Moreno</dc:creator>
  <cp:lastModifiedBy>nube.fqs@hotmail.com</cp:lastModifiedBy>
  <cp:revision>71</cp:revision>
  <dcterms:created xsi:type="dcterms:W3CDTF">2021-01-11T08:03:00Z</dcterms:created>
  <dcterms:modified xsi:type="dcterms:W3CDTF">2024-07-30T13:29:09Z</dcterms:modified>
</cp:coreProperties>
</file>